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slideLayouts/slideLayout7.xml" ContentType="application/vnd.openxmlformats-officedocument.presentationml.slideLayout+xml"/>
  <Override PartName="/ppt/theme/theme5.xml" ContentType="application/vnd.openxmlformats-officedocument.theme+xml"/>
  <Override PartName="/ppt/slideLayouts/slideLayout8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838" r:id="rId1"/>
    <p:sldMasterId id="2147484001" r:id="rId2"/>
    <p:sldMasterId id="2147484015" r:id="rId3"/>
    <p:sldMasterId id="2147484111" r:id="rId4"/>
    <p:sldMasterId id="2147484113" r:id="rId5"/>
    <p:sldMasterId id="2147484115" r:id="rId6"/>
  </p:sldMasterIdLst>
  <p:notesMasterIdLst>
    <p:notesMasterId r:id="rId32"/>
  </p:notesMasterIdLst>
  <p:handoutMasterIdLst>
    <p:handoutMasterId r:id="rId33"/>
  </p:handoutMasterIdLst>
  <p:sldIdLst>
    <p:sldId id="593" r:id="rId7"/>
    <p:sldId id="619" r:id="rId8"/>
    <p:sldId id="644" r:id="rId9"/>
    <p:sldId id="642" r:id="rId10"/>
    <p:sldId id="645" r:id="rId11"/>
    <p:sldId id="655" r:id="rId12"/>
    <p:sldId id="646" r:id="rId13"/>
    <p:sldId id="647" r:id="rId14"/>
    <p:sldId id="649" r:id="rId15"/>
    <p:sldId id="650" r:id="rId16"/>
    <p:sldId id="651" r:id="rId17"/>
    <p:sldId id="652" r:id="rId18"/>
    <p:sldId id="656" r:id="rId19"/>
    <p:sldId id="657" r:id="rId20"/>
    <p:sldId id="658" r:id="rId21"/>
    <p:sldId id="659" r:id="rId22"/>
    <p:sldId id="653" r:id="rId23"/>
    <p:sldId id="634" r:id="rId24"/>
    <p:sldId id="660" r:id="rId25"/>
    <p:sldId id="661" r:id="rId26"/>
    <p:sldId id="662" r:id="rId27"/>
    <p:sldId id="625" r:id="rId28"/>
    <p:sldId id="624" r:id="rId29"/>
    <p:sldId id="633" r:id="rId30"/>
    <p:sldId id="636" r:id="rId31"/>
  </p:sldIdLst>
  <p:sldSz cx="9144000" cy="6858000" type="screen4x3"/>
  <p:notesSz cx="6669088" cy="9926638"/>
  <p:defaultTextStyle>
    <a:defPPr>
      <a:defRPr lang="en-US"/>
    </a:defPPr>
    <a:lvl1pPr algn="r" rtl="0" eaLnBrk="0" fontAlgn="base" hangingPunct="0">
      <a:lnSpc>
        <a:spcPct val="150000"/>
      </a:lnSpc>
      <a:spcBef>
        <a:spcPct val="20000"/>
      </a:spcBef>
      <a:spcAft>
        <a:spcPct val="0"/>
      </a:spcAft>
      <a:buClr>
        <a:srgbClr val="CC3300"/>
      </a:buClr>
      <a:buSzPct val="75000"/>
      <a:buFont typeface="Monotype Sorts" pitchFamily="2" charset="2"/>
      <a:buChar char="l"/>
      <a:defRPr sz="2800" i="1" kern="1200">
        <a:solidFill>
          <a:srgbClr val="CC3300"/>
        </a:solidFill>
        <a:latin typeface="Tahoma" pitchFamily="34" charset="0"/>
        <a:ea typeface="+mn-ea"/>
        <a:cs typeface="+mn-cs"/>
      </a:defRPr>
    </a:lvl1pPr>
    <a:lvl2pPr marL="457200" algn="r" rtl="0" eaLnBrk="0" fontAlgn="base" hangingPunct="0">
      <a:lnSpc>
        <a:spcPct val="150000"/>
      </a:lnSpc>
      <a:spcBef>
        <a:spcPct val="20000"/>
      </a:spcBef>
      <a:spcAft>
        <a:spcPct val="0"/>
      </a:spcAft>
      <a:buClr>
        <a:srgbClr val="CC3300"/>
      </a:buClr>
      <a:buSzPct val="75000"/>
      <a:buFont typeface="Monotype Sorts" pitchFamily="2" charset="2"/>
      <a:buChar char="l"/>
      <a:defRPr sz="2800" i="1" kern="1200">
        <a:solidFill>
          <a:srgbClr val="CC3300"/>
        </a:solidFill>
        <a:latin typeface="Tahoma" pitchFamily="34" charset="0"/>
        <a:ea typeface="+mn-ea"/>
        <a:cs typeface="+mn-cs"/>
      </a:defRPr>
    </a:lvl2pPr>
    <a:lvl3pPr marL="914400" algn="r" rtl="0" eaLnBrk="0" fontAlgn="base" hangingPunct="0">
      <a:lnSpc>
        <a:spcPct val="150000"/>
      </a:lnSpc>
      <a:spcBef>
        <a:spcPct val="20000"/>
      </a:spcBef>
      <a:spcAft>
        <a:spcPct val="0"/>
      </a:spcAft>
      <a:buClr>
        <a:srgbClr val="CC3300"/>
      </a:buClr>
      <a:buSzPct val="75000"/>
      <a:buFont typeface="Monotype Sorts" pitchFamily="2" charset="2"/>
      <a:buChar char="l"/>
      <a:defRPr sz="2800" i="1" kern="1200">
        <a:solidFill>
          <a:srgbClr val="CC3300"/>
        </a:solidFill>
        <a:latin typeface="Tahoma" pitchFamily="34" charset="0"/>
        <a:ea typeface="+mn-ea"/>
        <a:cs typeface="+mn-cs"/>
      </a:defRPr>
    </a:lvl3pPr>
    <a:lvl4pPr marL="1371600" algn="r" rtl="0" eaLnBrk="0" fontAlgn="base" hangingPunct="0">
      <a:lnSpc>
        <a:spcPct val="150000"/>
      </a:lnSpc>
      <a:spcBef>
        <a:spcPct val="20000"/>
      </a:spcBef>
      <a:spcAft>
        <a:spcPct val="0"/>
      </a:spcAft>
      <a:buClr>
        <a:srgbClr val="CC3300"/>
      </a:buClr>
      <a:buSzPct val="75000"/>
      <a:buFont typeface="Monotype Sorts" pitchFamily="2" charset="2"/>
      <a:buChar char="l"/>
      <a:defRPr sz="2800" i="1" kern="1200">
        <a:solidFill>
          <a:srgbClr val="CC3300"/>
        </a:solidFill>
        <a:latin typeface="Tahoma" pitchFamily="34" charset="0"/>
        <a:ea typeface="+mn-ea"/>
        <a:cs typeface="+mn-cs"/>
      </a:defRPr>
    </a:lvl4pPr>
    <a:lvl5pPr marL="1828800" algn="r" rtl="0" eaLnBrk="0" fontAlgn="base" hangingPunct="0">
      <a:lnSpc>
        <a:spcPct val="150000"/>
      </a:lnSpc>
      <a:spcBef>
        <a:spcPct val="20000"/>
      </a:spcBef>
      <a:spcAft>
        <a:spcPct val="0"/>
      </a:spcAft>
      <a:buClr>
        <a:srgbClr val="CC3300"/>
      </a:buClr>
      <a:buSzPct val="75000"/>
      <a:buFont typeface="Monotype Sorts" pitchFamily="2" charset="2"/>
      <a:buChar char="l"/>
      <a:defRPr sz="2800" i="1" kern="1200">
        <a:solidFill>
          <a:srgbClr val="CC3300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i="1" kern="1200">
        <a:solidFill>
          <a:srgbClr val="CC3300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i="1" kern="1200">
        <a:solidFill>
          <a:srgbClr val="CC3300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i="1" kern="1200">
        <a:solidFill>
          <a:srgbClr val="CC3300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i="1" kern="1200">
        <a:solidFill>
          <a:srgbClr val="CC3300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FFFF"/>
    <a:srgbClr val="3333FF"/>
    <a:srgbClr val="808080"/>
    <a:srgbClr val="00CC00"/>
    <a:srgbClr val="008000"/>
    <a:srgbClr val="FFFF00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94" autoAdjust="0"/>
    <p:restoredTop sz="90941" autoAdjust="0"/>
  </p:normalViewPr>
  <p:slideViewPr>
    <p:cSldViewPr>
      <p:cViewPr>
        <p:scale>
          <a:sx n="62" d="100"/>
          <a:sy n="62" d="100"/>
        </p:scale>
        <p:origin x="-142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2083" y="-72"/>
      </p:cViewPr>
      <p:guideLst>
        <p:guide orient="horz" pos="3126"/>
        <p:guide pos="210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21" Type="http://schemas.openxmlformats.org/officeDocument/2006/relationships/slide" Target="slides/slide15.xml"/><Relationship Id="rId34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viewProps" Target="viewProps.xml"/><Relationship Id="rId8" Type="http://schemas.openxmlformats.org/officeDocument/2006/relationships/slide" Target="slides/slide2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I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Publications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Sheet1!$A$2:$A$19</c:f>
              <c:numCache>
                <c:formatCode>General</c:formatCode>
                <c:ptCount val="18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  <c:pt idx="16">
                  <c:v>2016</c:v>
                </c:pt>
                <c:pt idx="17">
                  <c:v>2017</c:v>
                </c:pt>
              </c:numCache>
            </c:numRef>
          </c:cat>
          <c:val>
            <c:numRef>
              <c:f>Sheet1!$B$2:$B$19</c:f>
              <c:numCache>
                <c:formatCode>General</c:formatCode>
                <c:ptCount val="18"/>
                <c:pt idx="0">
                  <c:v>1</c:v>
                </c:pt>
                <c:pt idx="1">
                  <c:v>1</c:v>
                </c:pt>
                <c:pt idx="2">
                  <c:v>7</c:v>
                </c:pt>
                <c:pt idx="3">
                  <c:v>11</c:v>
                </c:pt>
                <c:pt idx="4">
                  <c:v>14</c:v>
                </c:pt>
                <c:pt idx="5">
                  <c:v>32</c:v>
                </c:pt>
                <c:pt idx="6">
                  <c:v>33</c:v>
                </c:pt>
                <c:pt idx="7">
                  <c:v>42</c:v>
                </c:pt>
                <c:pt idx="8">
                  <c:v>49</c:v>
                </c:pt>
                <c:pt idx="9">
                  <c:v>44</c:v>
                </c:pt>
                <c:pt idx="10">
                  <c:v>60</c:v>
                </c:pt>
                <c:pt idx="11">
                  <c:v>73</c:v>
                </c:pt>
                <c:pt idx="12">
                  <c:v>82</c:v>
                </c:pt>
                <c:pt idx="13">
                  <c:v>68</c:v>
                </c:pt>
                <c:pt idx="14">
                  <c:v>89</c:v>
                </c:pt>
                <c:pt idx="15">
                  <c:v>80</c:v>
                </c:pt>
                <c:pt idx="16">
                  <c:v>89</c:v>
                </c:pt>
                <c:pt idx="17">
                  <c:v>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285-42C6-B51A-438305933A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"/>
        <c:overlap val="-1"/>
        <c:axId val="125040128"/>
        <c:axId val="80457664"/>
      </c:barChart>
      <c:catAx>
        <c:axId val="125040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0457664"/>
        <c:crosses val="autoZero"/>
        <c:auto val="1"/>
        <c:lblAlgn val="ctr"/>
        <c:lblOffset val="100"/>
        <c:noMultiLvlLbl val="0"/>
      </c:catAx>
      <c:valAx>
        <c:axId val="80457664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 dirty="0"/>
                  <a:t>Count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250401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6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63088"/>
            <a:ext cx="66690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buFont typeface="Monotype Sorts" pitchFamily="2" charset="2"/>
              <a:buNone/>
              <a:defRPr sz="1100" b="1" i="0">
                <a:solidFill>
                  <a:srgbClr val="0000CC"/>
                </a:solidFill>
                <a:effectLst/>
                <a:latin typeface="Verdana" pitchFamily="34" charset="0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 altLang="en-US"/>
              <a:t>IDDI </a:t>
            </a:r>
            <a:r>
              <a:rPr lang="en-US" altLang="en-US">
                <a:sym typeface="Symbol" pitchFamily="18" charset="2"/>
              </a:rPr>
              <a:t></a:t>
            </a:r>
            <a:r>
              <a:rPr lang="en-US" altLang="en-US"/>
              <a:t> Tel: +32 2 6468918 </a:t>
            </a:r>
            <a:r>
              <a:rPr lang="en-US" altLang="en-US">
                <a:sym typeface="Symbol" pitchFamily="18" charset="2"/>
              </a:rPr>
              <a:t></a:t>
            </a:r>
            <a:r>
              <a:rPr lang="en-US" altLang="en-US"/>
              <a:t> Toll-free 1-866-TEL-IDDI </a:t>
            </a:r>
            <a:r>
              <a:rPr lang="en-US" altLang="en-US">
                <a:sym typeface="Symbol" pitchFamily="18" charset="2"/>
              </a:rPr>
              <a:t></a:t>
            </a:r>
            <a:r>
              <a:rPr lang="en-US" altLang="en-US"/>
              <a:t> www.iddi.com</a:t>
            </a:r>
            <a:endParaRPr lang="en-GB" alt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669088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buFont typeface="Monotype Sorts" pitchFamily="2" charset="2"/>
              <a:buNone/>
              <a:defRPr sz="1200" b="1" i="0">
                <a:solidFill>
                  <a:srgbClr val="0000CC"/>
                </a:solidFill>
                <a:effectLst/>
                <a:latin typeface="Verdana" pitchFamily="34" charset="0"/>
                <a:cs typeface="Times New Roman" pitchFamily="18" charset="0"/>
              </a:defRPr>
            </a:lvl1pPr>
          </a:lstStyle>
          <a:p>
            <a:pPr>
              <a:defRPr/>
            </a:pPr>
            <a:r>
              <a:rPr lang="en-US" altLang="en-US"/>
              <a:t>Trends in the design and conduct of cancer clinical trials</a:t>
            </a:r>
            <a:endParaRPr lang="en-GB" altLang="en-US" b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62049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62013" y="750888"/>
            <a:ext cx="4946650" cy="370998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89000" y="4713288"/>
            <a:ext cx="4891088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 smtClean="0"/>
              <a:t>Click to edit Master text styles</a:t>
            </a:r>
          </a:p>
          <a:p>
            <a:pPr lvl="0"/>
            <a:r>
              <a:rPr lang="en-US" altLang="en-US" noProof="0" smtClean="0"/>
              <a:t>Second level</a:t>
            </a:r>
          </a:p>
          <a:p>
            <a:pPr lvl="0"/>
            <a:r>
              <a:rPr lang="en-US" altLang="en-US" noProof="0" smtClean="0"/>
              <a:t>Third level</a:t>
            </a:r>
          </a:p>
          <a:p>
            <a:pPr lvl="0"/>
            <a:r>
              <a:rPr lang="en-US" altLang="en-US" noProof="0" smtClean="0"/>
              <a:t>Fourth level</a:t>
            </a:r>
          </a:p>
          <a:p>
            <a:pPr lvl="0"/>
            <a:r>
              <a:rPr lang="en-US" altLang="en-US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85053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776663" y="9429750"/>
            <a:ext cx="2890837" cy="495300"/>
          </a:xfrm>
          <a:prstGeom prst="rect">
            <a:avLst/>
          </a:prstGeom>
        </p:spPr>
        <p:txBody>
          <a:bodyPr lIns="96661" tIns="48331" rIns="96661" bIns="48331"/>
          <a:lstStyle/>
          <a:p>
            <a:pPr algn="ctr"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  <a:defRPr/>
            </a:pPr>
            <a:fld id="{CA1823F1-5FB0-4E35-A9FD-CF78A07BE7C7}" type="slidenum">
              <a:rPr lang="en-US" sz="1400" i="0">
                <a:solidFill>
                  <a:srgbClr val="00CC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pPr algn="ctr" eaLnBrk="1" hangingPunct="1">
                <a:lnSpc>
                  <a:spcPct val="100000"/>
                </a:lnSpc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t>1</a:t>
            </a:fld>
            <a:endParaRPr lang="en-US" sz="1400" i="0">
              <a:solidFill>
                <a:srgbClr val="00CC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GB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  <a:prstGeom prst="rect">
            <a:avLst/>
          </a:prstGeom>
        </p:spPr>
        <p:txBody>
          <a:bodyPr/>
          <a:lstStyle>
            <a:lvl1pPr algn="ctr"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  <a:defRPr sz="1400" i="0">
                <a:solidFill>
                  <a:srgbClr val="CC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3124200" y="6251575"/>
            <a:ext cx="2895600" cy="47625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  <a:defRPr sz="1200" i="0">
                <a:solidFill>
                  <a:srgbClr val="CC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Pre-conference Workshop, SCT, 2008</a:t>
            </a:r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 eaLnBrk="0" hangingPunct="0">
              <a:lnSpc>
                <a:spcPct val="150000"/>
              </a:lnSpc>
              <a:buClr>
                <a:srgbClr val="CC3300"/>
              </a:buClr>
              <a:buSzPct val="75000"/>
              <a:buFont typeface="Monotype Sorts" pitchFamily="2" charset="2"/>
              <a:buChar char="l"/>
              <a:defRPr i="1"/>
            </a:lvl1pPr>
          </a:lstStyle>
          <a:p>
            <a:pPr>
              <a:defRPr/>
            </a:pPr>
            <a:fld id="{2428641A-D184-4224-AEDB-3DF1977C49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16350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67DDB8-2A58-416E-A517-3478A42187BF}" type="datetimeFigureOut">
              <a:rPr lang="en-IE"/>
              <a:pPr>
                <a:defRPr/>
              </a:pPr>
              <a:t>21/05/2018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42A47-D2F9-4926-832A-0F0C2FD22F33}" type="slidenum">
              <a:rPr lang="en-IE"/>
              <a:pPr>
                <a:defRPr/>
              </a:pPr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3837351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1D6F59-90EC-4635-9E5B-C9C3BA0B8EFA}" type="datetimeFigureOut">
              <a:rPr lang="en-IE"/>
              <a:pPr>
                <a:defRPr/>
              </a:pPr>
              <a:t>21/05/2018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79027-7F95-42FB-B0A3-5444D4FF410E}" type="slidenum">
              <a:rPr lang="en-IE"/>
              <a:pPr>
                <a:defRPr/>
              </a:pPr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39262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5000"/>
              <a:buFont typeface="Monotype Sorts" pitchFamily="2" charset="2"/>
              <a:buChar char="l"/>
              <a:defRPr i="1">
                <a:latin typeface="Tahoma" pitchFamily="34" charset="0"/>
              </a:defRPr>
            </a:lvl1pPr>
          </a:lstStyle>
          <a:p>
            <a:pPr>
              <a:defRPr/>
            </a:pPr>
            <a:fld id="{504EF2DA-FE4E-4056-A346-B61CC273B1BB}" type="datetimeFigureOut">
              <a:rPr lang="en-IE"/>
              <a:pPr>
                <a:defRPr/>
              </a:pPr>
              <a:t>21/05/2018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5000"/>
              <a:buFont typeface="Monotype Sorts" pitchFamily="2" charset="2"/>
              <a:buChar char="l"/>
              <a:defRPr i="1">
                <a:latin typeface="Tahoma" pitchFamily="34" charset="0"/>
              </a:defRPr>
            </a:lvl1pPr>
          </a:lstStyle>
          <a:p>
            <a:pPr>
              <a:defRPr/>
            </a:pPr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5000"/>
              <a:buFont typeface="Monotype Sorts" pitchFamily="2" charset="2"/>
              <a:buChar char="l"/>
              <a:defRPr i="1">
                <a:latin typeface="Tahoma" pitchFamily="34" charset="0"/>
              </a:defRPr>
            </a:lvl1pPr>
          </a:lstStyle>
          <a:p>
            <a:pPr>
              <a:defRPr/>
            </a:pPr>
            <a:fld id="{80A5FF88-E633-4FB2-BF6E-D21F6B0E0E69}" type="slidenum">
              <a:rPr lang="en-IE"/>
              <a:pPr>
                <a:defRPr/>
              </a:pPr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25607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5000"/>
              <a:buFont typeface="Monotype Sorts" pitchFamily="2" charset="2"/>
              <a:buChar char="l"/>
              <a:defRPr i="1">
                <a:latin typeface="Tahoma" pitchFamily="34" charset="0"/>
              </a:defRPr>
            </a:lvl1pPr>
          </a:lstStyle>
          <a:p>
            <a:pPr>
              <a:defRPr/>
            </a:pPr>
            <a:fld id="{EDB2FC11-EB09-499B-9E82-0F1A4DC8A849}" type="datetimeFigureOut">
              <a:rPr lang="en-IE"/>
              <a:pPr>
                <a:defRPr/>
              </a:pPr>
              <a:t>21/05/2018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5000"/>
              <a:buFont typeface="Monotype Sorts" pitchFamily="2" charset="2"/>
              <a:buChar char="l"/>
              <a:defRPr i="1">
                <a:latin typeface="Tahoma" pitchFamily="34" charset="0"/>
              </a:defRPr>
            </a:lvl1pPr>
          </a:lstStyle>
          <a:p>
            <a:pPr>
              <a:defRPr/>
            </a:pPr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Clr>
                <a:srgbClr val="CC3300"/>
              </a:buClr>
              <a:buSzPct val="75000"/>
              <a:buFont typeface="Monotype Sorts" pitchFamily="2" charset="2"/>
              <a:buChar char="l"/>
              <a:defRPr i="1">
                <a:latin typeface="Tahoma" pitchFamily="34" charset="0"/>
              </a:defRPr>
            </a:lvl1pPr>
          </a:lstStyle>
          <a:p>
            <a:pPr>
              <a:defRPr/>
            </a:pPr>
            <a:fld id="{D614E67E-EFD1-4F0C-B52C-36DE60B8A94A}" type="slidenum">
              <a:rPr lang="en-IE"/>
              <a:pPr>
                <a:defRPr/>
              </a:pPr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4897407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buClr>
                <a:srgbClr val="575A5D"/>
              </a:buClr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82599" y="6384925"/>
            <a:ext cx="5842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chemeClr val="tx1"/>
                </a:solidFill>
                <a:latin typeface="Arial" charset="0"/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fld id="{49C0EE74-1F2C-4D2D-91EC-B282DFC749DA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Rectangle 36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21705" y="144463"/>
            <a:ext cx="8294687" cy="84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buClr>
                <a:srgbClr val="575A5D"/>
              </a:buClr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82599" y="6384925"/>
            <a:ext cx="5842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chemeClr val="tx1"/>
                </a:solidFill>
                <a:latin typeface="Arial" charset="0"/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fld id="{49C0EE74-1F2C-4D2D-91EC-B282DFC749DA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Rectangle 36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21705" y="144463"/>
            <a:ext cx="8294687" cy="84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buClr>
                <a:srgbClr val="575A5D"/>
              </a:buClr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82599" y="6384925"/>
            <a:ext cx="5842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chemeClr val="tx1"/>
                </a:solidFill>
                <a:latin typeface="Arial" charset="0"/>
                <a:ea typeface="ＭＳ Ｐゴシック" pitchFamily="48" charset="-128"/>
                <a:cs typeface="+mn-cs"/>
              </a:defRPr>
            </a:lvl1pPr>
          </a:lstStyle>
          <a:p>
            <a:pPr>
              <a:defRPr/>
            </a:pPr>
            <a:fld id="{49C0EE74-1F2C-4D2D-91EC-B282DFC749DA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Rectangle 36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21705" y="144463"/>
            <a:ext cx="8294687" cy="84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724650" y="6286500"/>
            <a:ext cx="2133600" cy="365125"/>
          </a:xfrm>
          <a:prstGeom prst="rect">
            <a:avLst/>
          </a:prstGeom>
        </p:spPr>
        <p:txBody>
          <a:bodyPr/>
          <a:lstStyle>
            <a:lvl1pPr algn="r" eaLnBrk="1" hangingPunct="1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  <a:defRPr sz="1100" i="0">
                <a:solidFill>
                  <a:srgbClr val="4D4D4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defRPr>
            </a:lvl1pPr>
          </a:lstStyle>
          <a:p>
            <a:pPr>
              <a:defRPr/>
            </a:pPr>
            <a:fld id="{01FFFF72-E177-4FCD-AB54-D10597CAB2BD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106" r:id="rId1"/>
    <p:sldLayoutId id="2147484108" r:id="rId2"/>
    <p:sldLayoutId id="2147484117" r:id="rId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1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1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 build="p" autoUpdateAnimBg="0">
        <p:tmplLst>
          <p:tmpl lvl="1">
            <p:tnLst>
              <p:par>
                <p:cTn presetID="12" presetClass="entr" presetSubtype="1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slide(fromTop)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1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slide(fromTop)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1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slide(fromTop)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1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slide(fromTop)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1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slide(fromTop)">
                      <p:cBhvr>
                        <p:cTn dur="500"/>
                        <p:tgtEl>
                          <p:spTgt spid="102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3333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3333FF"/>
          </a:solidFill>
          <a:latin typeface="Arial Unicode MS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3333FF"/>
          </a:solidFill>
          <a:latin typeface="Arial Unicode MS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3333FF"/>
          </a:solidFill>
          <a:latin typeface="Arial Unicode MS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3333FF"/>
          </a:solidFill>
          <a:latin typeface="Arial Unicode MS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3500">
          <a:solidFill>
            <a:srgbClr val="3333FF"/>
          </a:solidFill>
          <a:latin typeface="Arial Unicode MS" pitchFamily="3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3500">
          <a:solidFill>
            <a:srgbClr val="3333FF"/>
          </a:solidFill>
          <a:latin typeface="Arial Unicode MS" pitchFamily="3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3500">
          <a:solidFill>
            <a:srgbClr val="3333FF"/>
          </a:solidFill>
          <a:latin typeface="Arial Unicode MS" pitchFamily="3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3500">
          <a:solidFill>
            <a:srgbClr val="3333FF"/>
          </a:solidFill>
          <a:latin typeface="Arial Unicode MS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•"/>
        <a:defRPr sz="3200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–"/>
        <a:defRPr sz="2800">
          <a:solidFill>
            <a:schemeClr val="bg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Monotype Sorts" pitchFamily="2" charset="2"/>
        <a:buChar char="n"/>
        <a:defRPr sz="2400">
          <a:solidFill>
            <a:schemeClr val="bg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Char char="–"/>
        <a:defRPr sz="2000">
          <a:solidFill>
            <a:schemeClr val="bg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Monotype Sorts" pitchFamily="2" charset="2"/>
        <a:buChar char="n"/>
        <a:defRPr sz="2000">
          <a:solidFill>
            <a:schemeClr val="bg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Monotype Sorts" pitchFamily="2" charset="2"/>
        <a:buChar char="n"/>
        <a:defRPr sz="2000">
          <a:solidFill>
            <a:schemeClr val="bg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Monotype Sorts" pitchFamily="2" charset="2"/>
        <a:buChar char="n"/>
        <a:defRPr sz="2000">
          <a:solidFill>
            <a:schemeClr val="bg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Monotype Sorts" pitchFamily="2" charset="2"/>
        <a:buChar char="n"/>
        <a:defRPr sz="2000">
          <a:solidFill>
            <a:schemeClr val="bg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Monotype Sorts" pitchFamily="2" charset="2"/>
        <a:buChar char="n"/>
        <a:defRPr sz="2000"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IE" altLang="en-US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IE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200" i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B74316EA-B403-4ED4-993F-DD684D7ED802}" type="datetimeFigureOut">
              <a:rPr lang="en-IE"/>
              <a:pPr>
                <a:defRPr/>
              </a:pPr>
              <a:t>21/05/2018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200" i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200" i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01A13C3F-EAF9-47D8-9EF9-9003F5A1133B}" type="slidenum">
              <a:rPr lang="en-IE"/>
              <a:pPr>
                <a:defRPr/>
              </a:pPr>
              <a:t>‹#›</a:t>
            </a:fld>
            <a:endParaRPr lang="en-I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9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IE" altLang="en-US" smtClean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IE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200" i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AC1453E8-BF03-464F-98F8-28AB8906ACFB}" type="datetimeFigureOut">
              <a:rPr lang="en-IE"/>
              <a:pPr>
                <a:defRPr/>
              </a:pPr>
              <a:t>21/05/2018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200" i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200" i="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458C5DAF-4D78-418E-B9AE-36DB8A14B1F0}" type="slidenum">
              <a:rPr lang="en-IE"/>
              <a:pPr>
                <a:defRPr/>
              </a:pPr>
              <a:t>‹#›</a:t>
            </a:fld>
            <a:endParaRPr lang="en-I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0" r:id="rId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552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82599" y="6384925"/>
            <a:ext cx="5842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chemeClr val="tx1"/>
                </a:solidFill>
                <a:latin typeface="Arial" charset="0"/>
                <a:ea typeface="ＭＳ Ｐゴシック" pitchFamily="48" charset="-128"/>
                <a:cs typeface="+mn-cs"/>
              </a:defRPr>
            </a:lvl1pPr>
          </a:lstStyle>
          <a:p>
            <a:pPr defTabSz="45720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9C0EE74-1F2C-4D2D-91EC-B282DFC749DA}" type="slidenum">
              <a:rPr lang="en-US" i="0" smtClean="0">
                <a:solidFill>
                  <a:prstClr val="black"/>
                </a:solidFill>
              </a:rPr>
              <a:pPr defTabSz="457200"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lang="en-US" i="0">
              <a:solidFill>
                <a:prstClr val="black"/>
              </a:solidFill>
            </a:endParaRPr>
          </a:p>
        </p:txBody>
      </p:sp>
      <p:pic>
        <p:nvPicPr>
          <p:cNvPr id="9" name="Picture 30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101600"/>
            <a:ext cx="91440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32"/>
          <p:cNvSpPr>
            <a:spLocks noChangeArrowheads="1"/>
          </p:cNvSpPr>
          <p:nvPr userDrawn="1"/>
        </p:nvSpPr>
        <p:spPr bwMode="auto">
          <a:xfrm>
            <a:off x="0" y="0"/>
            <a:ext cx="9144000" cy="104775"/>
          </a:xfrm>
          <a:prstGeom prst="rect">
            <a:avLst/>
          </a:prstGeom>
          <a:solidFill>
            <a:srgbClr val="CC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 defTabSz="45720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sz="1800" i="0">
              <a:solidFill>
                <a:prstClr val="black"/>
              </a:solidFill>
              <a:latin typeface="Arial" charset="0"/>
              <a:ea typeface="ＭＳ Ｐゴシック" pitchFamily="48" charset="-128"/>
            </a:endParaRPr>
          </a:p>
        </p:txBody>
      </p:sp>
      <p:sp>
        <p:nvSpPr>
          <p:cNvPr id="11" name="Line 33"/>
          <p:cNvSpPr>
            <a:spLocks noChangeShapeType="1"/>
          </p:cNvSpPr>
          <p:nvPr userDrawn="1"/>
        </p:nvSpPr>
        <p:spPr bwMode="auto">
          <a:xfrm flipH="1">
            <a:off x="533400" y="6311900"/>
            <a:ext cx="6261100" cy="0"/>
          </a:xfrm>
          <a:prstGeom prst="line">
            <a:avLst/>
          </a:prstGeom>
          <a:ln>
            <a:solidFill>
              <a:srgbClr val="C0143C"/>
            </a:solidFill>
            <a:headEnd/>
            <a:tailEnd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 algn="l" defTabSz="45720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sz="1800" i="0">
              <a:solidFill>
                <a:prstClr val="black"/>
              </a:solidFill>
            </a:endParaRPr>
          </a:p>
        </p:txBody>
      </p:sp>
      <p:sp>
        <p:nvSpPr>
          <p:cNvPr id="18" name="Rectangle 36"/>
          <p:cNvSpPr>
            <a:spLocks noGrp="1" noChangeArrowheads="1"/>
          </p:cNvSpPr>
          <p:nvPr>
            <p:ph type="title"/>
          </p:nvPr>
        </p:nvSpPr>
        <p:spPr bwMode="auto">
          <a:xfrm>
            <a:off x="421705" y="144463"/>
            <a:ext cx="8294687" cy="84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title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6727" y="6093522"/>
            <a:ext cx="1873290" cy="4367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12" r:id="rId1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341313" indent="-341313" algn="l" defTabSz="457200" rtl="0" eaLnBrk="1" latinLnBrk="0" hangingPunct="1">
        <a:spcBef>
          <a:spcPct val="20000"/>
        </a:spcBef>
        <a:buClr>
          <a:srgbClr val="C0143C"/>
        </a:buClr>
        <a:buFont typeface="Wingdings" charset="2"/>
        <a:buChar char="§"/>
        <a:defRPr sz="3000" b="0" i="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575A5D"/>
        </a:buClr>
        <a:buFont typeface="Wingdings" charset="2"/>
        <a:buChar char="§"/>
        <a:defRPr sz="2600" b="0" i="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Font typeface="Lucida Grande"/>
        <a:buChar char="-"/>
        <a:defRPr sz="2400" b="0" i="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552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82599" y="6384925"/>
            <a:ext cx="5842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chemeClr val="tx1"/>
                </a:solidFill>
                <a:latin typeface="Arial" charset="0"/>
                <a:ea typeface="ＭＳ Ｐゴシック" pitchFamily="48" charset="-128"/>
                <a:cs typeface="+mn-cs"/>
              </a:defRPr>
            </a:lvl1pPr>
          </a:lstStyle>
          <a:p>
            <a:pPr defTabSz="45720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9C0EE74-1F2C-4D2D-91EC-B282DFC749DA}" type="slidenum">
              <a:rPr lang="en-US" i="0" smtClean="0">
                <a:solidFill>
                  <a:prstClr val="black"/>
                </a:solidFill>
              </a:rPr>
              <a:pPr defTabSz="457200"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lang="en-US" i="0">
              <a:solidFill>
                <a:prstClr val="black"/>
              </a:solidFill>
            </a:endParaRPr>
          </a:p>
        </p:txBody>
      </p:sp>
      <p:pic>
        <p:nvPicPr>
          <p:cNvPr id="9" name="Picture 30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101600"/>
            <a:ext cx="91440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32"/>
          <p:cNvSpPr>
            <a:spLocks noChangeArrowheads="1"/>
          </p:cNvSpPr>
          <p:nvPr userDrawn="1"/>
        </p:nvSpPr>
        <p:spPr bwMode="auto">
          <a:xfrm>
            <a:off x="0" y="0"/>
            <a:ext cx="9144000" cy="104775"/>
          </a:xfrm>
          <a:prstGeom prst="rect">
            <a:avLst/>
          </a:prstGeom>
          <a:solidFill>
            <a:srgbClr val="CC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 defTabSz="45720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sz="1800" i="0">
              <a:solidFill>
                <a:prstClr val="black"/>
              </a:solidFill>
              <a:latin typeface="Arial" charset="0"/>
              <a:ea typeface="ＭＳ Ｐゴシック" pitchFamily="48" charset="-128"/>
            </a:endParaRPr>
          </a:p>
        </p:txBody>
      </p:sp>
      <p:sp>
        <p:nvSpPr>
          <p:cNvPr id="11" name="Line 33"/>
          <p:cNvSpPr>
            <a:spLocks noChangeShapeType="1"/>
          </p:cNvSpPr>
          <p:nvPr userDrawn="1"/>
        </p:nvSpPr>
        <p:spPr bwMode="auto">
          <a:xfrm flipH="1">
            <a:off x="533400" y="6311900"/>
            <a:ext cx="6261100" cy="0"/>
          </a:xfrm>
          <a:prstGeom prst="line">
            <a:avLst/>
          </a:prstGeom>
          <a:ln>
            <a:solidFill>
              <a:srgbClr val="C0143C"/>
            </a:solidFill>
            <a:headEnd/>
            <a:tailEnd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 algn="l" defTabSz="45720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sz="1800" i="0">
              <a:solidFill>
                <a:prstClr val="black"/>
              </a:solidFill>
            </a:endParaRPr>
          </a:p>
        </p:txBody>
      </p:sp>
      <p:sp>
        <p:nvSpPr>
          <p:cNvPr id="18" name="Rectangle 36"/>
          <p:cNvSpPr>
            <a:spLocks noGrp="1" noChangeArrowheads="1"/>
          </p:cNvSpPr>
          <p:nvPr>
            <p:ph type="title"/>
          </p:nvPr>
        </p:nvSpPr>
        <p:spPr bwMode="auto">
          <a:xfrm>
            <a:off x="421705" y="144463"/>
            <a:ext cx="8294687" cy="84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title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6727" y="6093522"/>
            <a:ext cx="1873290" cy="4367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14" r:id="rId1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341313" indent="-341313" algn="l" defTabSz="457200" rtl="0" eaLnBrk="1" latinLnBrk="0" hangingPunct="1">
        <a:spcBef>
          <a:spcPct val="20000"/>
        </a:spcBef>
        <a:buClr>
          <a:srgbClr val="C0143C"/>
        </a:buClr>
        <a:buFont typeface="Wingdings" charset="2"/>
        <a:buChar char="§"/>
        <a:defRPr sz="3000" b="0" i="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575A5D"/>
        </a:buClr>
        <a:buFont typeface="Wingdings" charset="2"/>
        <a:buChar char="§"/>
        <a:defRPr sz="2600" b="0" i="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Font typeface="Lucida Grande"/>
        <a:buChar char="-"/>
        <a:defRPr sz="2400" b="0" i="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4552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Rectangle 2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82599" y="6384925"/>
            <a:ext cx="5842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chemeClr val="tx1"/>
                </a:solidFill>
                <a:latin typeface="Arial" charset="0"/>
                <a:ea typeface="ＭＳ Ｐゴシック" pitchFamily="48" charset="-128"/>
                <a:cs typeface="+mn-cs"/>
              </a:defRPr>
            </a:lvl1pPr>
          </a:lstStyle>
          <a:p>
            <a:pPr defTabSz="45720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9C0EE74-1F2C-4D2D-91EC-B282DFC749DA}" type="slidenum">
              <a:rPr lang="en-US" i="0" smtClean="0">
                <a:solidFill>
                  <a:prstClr val="black"/>
                </a:solidFill>
              </a:rPr>
              <a:pPr defTabSz="457200" eaLnBrk="1" fontAlgn="auto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lang="en-US" i="0">
              <a:solidFill>
                <a:prstClr val="black"/>
              </a:solidFill>
            </a:endParaRPr>
          </a:p>
        </p:txBody>
      </p:sp>
      <p:pic>
        <p:nvPicPr>
          <p:cNvPr id="9" name="Picture 30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101600"/>
            <a:ext cx="9144000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32"/>
          <p:cNvSpPr>
            <a:spLocks noChangeArrowheads="1"/>
          </p:cNvSpPr>
          <p:nvPr userDrawn="1"/>
        </p:nvSpPr>
        <p:spPr bwMode="auto">
          <a:xfrm>
            <a:off x="0" y="0"/>
            <a:ext cx="9144000" cy="104775"/>
          </a:xfrm>
          <a:prstGeom prst="rect">
            <a:avLst/>
          </a:prstGeom>
          <a:solidFill>
            <a:srgbClr val="CC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 defTabSz="45720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sz="1800" i="0">
              <a:solidFill>
                <a:prstClr val="black"/>
              </a:solidFill>
              <a:latin typeface="Arial" charset="0"/>
              <a:ea typeface="ＭＳ Ｐゴシック" pitchFamily="48" charset="-128"/>
            </a:endParaRPr>
          </a:p>
        </p:txBody>
      </p:sp>
      <p:sp>
        <p:nvSpPr>
          <p:cNvPr id="11" name="Line 33"/>
          <p:cNvSpPr>
            <a:spLocks noChangeShapeType="1"/>
          </p:cNvSpPr>
          <p:nvPr userDrawn="1"/>
        </p:nvSpPr>
        <p:spPr bwMode="auto">
          <a:xfrm flipH="1">
            <a:off x="533400" y="6311900"/>
            <a:ext cx="6261100" cy="0"/>
          </a:xfrm>
          <a:prstGeom prst="line">
            <a:avLst/>
          </a:prstGeom>
          <a:ln>
            <a:solidFill>
              <a:srgbClr val="C0143C"/>
            </a:solidFill>
            <a:headEnd/>
            <a:tailEnd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/>
          <a:lstStyle/>
          <a:p>
            <a:pPr algn="l" defTabSz="45720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en-US" sz="1800" i="0">
              <a:solidFill>
                <a:prstClr val="black"/>
              </a:solidFill>
            </a:endParaRPr>
          </a:p>
        </p:txBody>
      </p:sp>
      <p:sp>
        <p:nvSpPr>
          <p:cNvPr id="18" name="Rectangle 36"/>
          <p:cNvSpPr>
            <a:spLocks noGrp="1" noChangeArrowheads="1"/>
          </p:cNvSpPr>
          <p:nvPr>
            <p:ph type="title"/>
          </p:nvPr>
        </p:nvSpPr>
        <p:spPr bwMode="auto">
          <a:xfrm>
            <a:off x="421705" y="144463"/>
            <a:ext cx="8294687" cy="84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title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6727" y="6093522"/>
            <a:ext cx="1873290" cy="4367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16" r:id="rId1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bg1"/>
          </a:solidFill>
          <a:latin typeface="Arial"/>
          <a:ea typeface="+mj-ea"/>
          <a:cs typeface="Arial"/>
        </a:defRPr>
      </a:lvl1pPr>
    </p:titleStyle>
    <p:bodyStyle>
      <a:lvl1pPr marL="341313" indent="-341313" algn="l" defTabSz="457200" rtl="0" eaLnBrk="1" latinLnBrk="0" hangingPunct="1">
        <a:spcBef>
          <a:spcPct val="20000"/>
        </a:spcBef>
        <a:buClr>
          <a:srgbClr val="C0143C"/>
        </a:buClr>
        <a:buFont typeface="Wingdings" charset="2"/>
        <a:buChar char="§"/>
        <a:defRPr sz="3000" b="0" i="0" kern="1200">
          <a:solidFill>
            <a:schemeClr val="tx1"/>
          </a:solidFill>
          <a:latin typeface="Arial"/>
          <a:ea typeface="+mn-ea"/>
          <a:cs typeface="Arial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575A5D"/>
        </a:buClr>
        <a:buFont typeface="Wingdings" charset="2"/>
        <a:buChar char="§"/>
        <a:defRPr sz="2600" b="0" i="0" kern="1200">
          <a:solidFill>
            <a:schemeClr val="tx1"/>
          </a:solidFill>
          <a:latin typeface="Arial"/>
          <a:ea typeface="+mn-ea"/>
          <a:cs typeface="Arial"/>
        </a:defRPr>
      </a:lvl2pPr>
      <a:lvl3pPr marL="1143000" indent="-228600" algn="l" defTabSz="457200" rtl="0" eaLnBrk="1" latinLnBrk="0" hangingPunct="1">
        <a:spcBef>
          <a:spcPct val="20000"/>
        </a:spcBef>
        <a:buFont typeface="Lucida Grande"/>
        <a:buChar char="-"/>
        <a:defRPr sz="2400" b="0" i="0" kern="1200">
          <a:solidFill>
            <a:schemeClr val="tx1"/>
          </a:solidFill>
          <a:latin typeface="Arial"/>
          <a:ea typeface="+mn-ea"/>
          <a:cs typeface="Arial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Arial"/>
          <a:ea typeface="+mn-ea"/>
          <a:cs typeface="Arial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cid:C6713029-D7F7-4E76-A9F6-093D507F142F@home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5"/>
          <p:cNvSpPr>
            <a:spLocks noChangeArrowheads="1"/>
          </p:cNvSpPr>
          <p:nvPr/>
        </p:nvSpPr>
        <p:spPr bwMode="auto">
          <a:xfrm>
            <a:off x="395288" y="1628800"/>
            <a:ext cx="8443912" cy="324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b"/>
          <a:lstStyle>
            <a:lvl1pPr algn="l">
              <a:buClr>
                <a:schemeClr val="bg2"/>
              </a:buClr>
              <a:buChar char="•"/>
              <a:defRPr sz="3200">
                <a:solidFill>
                  <a:schemeClr val="bg2"/>
                </a:solidFill>
                <a:latin typeface="Tahoma" pitchFamily="34" charset="0"/>
              </a:defRPr>
            </a:lvl1pPr>
            <a:lvl2pPr marL="742950" indent="-285750" algn="l">
              <a:buClr>
                <a:schemeClr val="bg2"/>
              </a:buClr>
              <a:buChar char="–"/>
              <a:defRPr sz="2800">
                <a:solidFill>
                  <a:schemeClr val="bg2"/>
                </a:solidFill>
                <a:latin typeface="Tahoma" pitchFamily="34" charset="0"/>
              </a:defRPr>
            </a:lvl2pPr>
            <a:lvl3pPr marL="1143000" indent="-228600" algn="l">
              <a:buClr>
                <a:schemeClr val="bg2"/>
              </a:buClr>
              <a:buChar char="n"/>
              <a:defRPr sz="2400">
                <a:solidFill>
                  <a:schemeClr val="bg2"/>
                </a:solidFill>
                <a:latin typeface="Tahoma" pitchFamily="34" charset="0"/>
              </a:defRPr>
            </a:lvl3pPr>
            <a:lvl4pPr marL="1600200" indent="-228600" algn="l">
              <a:buClr>
                <a:schemeClr val="bg2"/>
              </a:buClr>
              <a:buChar char="–"/>
              <a:defRPr sz="2000">
                <a:solidFill>
                  <a:schemeClr val="bg2"/>
                </a:solidFill>
                <a:latin typeface="Tahoma" pitchFamily="34" charset="0"/>
              </a:defRPr>
            </a:lvl4pPr>
            <a:lvl5pPr marL="2057400" indent="-228600" algn="l">
              <a:buClr>
                <a:schemeClr val="bg2"/>
              </a:buClr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9pPr>
          </a:lstStyle>
          <a:p>
            <a:pPr algn="ctr">
              <a:lnSpc>
                <a:spcPts val="4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i="0" dirty="0">
              <a:solidFill>
                <a:srgbClr val="000066"/>
              </a:solidFill>
              <a:latin typeface="Arial" charset="0"/>
            </a:endParaRPr>
          </a:p>
          <a:p>
            <a:pPr algn="ctr">
              <a:lnSpc>
                <a:spcPts val="4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i="0" dirty="0">
              <a:solidFill>
                <a:srgbClr val="000066"/>
              </a:solidFill>
              <a:latin typeface="Arial" charset="0"/>
            </a:endParaRPr>
          </a:p>
          <a:p>
            <a:pPr algn="ctr">
              <a:lnSpc>
                <a:spcPts val="4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i="0" dirty="0">
              <a:solidFill>
                <a:srgbClr val="000066"/>
              </a:solidFill>
              <a:latin typeface="Arial" charset="0"/>
            </a:endParaRPr>
          </a:p>
          <a:p>
            <a:pPr algn="ctr">
              <a:lnSpc>
                <a:spcPts val="4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i="0" dirty="0">
              <a:solidFill>
                <a:srgbClr val="000066"/>
              </a:solidFill>
              <a:latin typeface="Arial" charset="0"/>
            </a:endParaRPr>
          </a:p>
          <a:p>
            <a:pPr algn="ctr">
              <a:lnSpc>
                <a:spcPts val="4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i="0" dirty="0">
              <a:solidFill>
                <a:srgbClr val="000066"/>
              </a:solidFill>
              <a:latin typeface="Arial" charset="0"/>
            </a:endParaRPr>
          </a:p>
          <a:p>
            <a:pPr algn="ctr">
              <a:lnSpc>
                <a:spcPts val="4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 i="0" dirty="0">
              <a:solidFill>
                <a:srgbClr val="000066"/>
              </a:solidFill>
              <a:latin typeface="Arial" charset="0"/>
            </a:endParaRPr>
          </a:p>
          <a:p>
            <a:pPr algn="ctr">
              <a:lnSpc>
                <a:spcPts val="4000"/>
              </a:lnSpc>
              <a:spcBef>
                <a:spcPct val="0"/>
              </a:spcBef>
              <a:buClrTx/>
              <a:buSzTx/>
              <a:buFontTx/>
              <a:buNone/>
            </a:pPr>
            <a:endParaRPr lang="en-US" altLang="en-US" sz="2400" i="0" dirty="0">
              <a:solidFill>
                <a:srgbClr val="000066"/>
              </a:solidFill>
              <a:latin typeface="Arial" charset="0"/>
            </a:endParaRPr>
          </a:p>
          <a:p>
            <a:pPr algn="ctr">
              <a:lnSpc>
                <a:spcPts val="4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i="0" dirty="0" smtClean="0">
                <a:solidFill>
                  <a:srgbClr val="000066"/>
                </a:solidFill>
                <a:latin typeface="Arial" charset="0"/>
              </a:rPr>
              <a:t>Open Sharing of Clinical Trial Data</a:t>
            </a:r>
            <a:endParaRPr lang="en-US" altLang="en-US" i="0" dirty="0">
              <a:solidFill>
                <a:srgbClr val="000066"/>
              </a:solidFill>
              <a:latin typeface="Arial" charset="0"/>
            </a:endParaRPr>
          </a:p>
          <a:p>
            <a:pPr algn="ctr">
              <a:lnSpc>
                <a:spcPts val="4000"/>
              </a:lnSpc>
              <a:spcBef>
                <a:spcPct val="0"/>
              </a:spcBef>
              <a:buClrTx/>
              <a:buSzTx/>
              <a:buFontTx/>
              <a:buNone/>
            </a:pPr>
            <a:endParaRPr lang="fr-BE" altLang="en-US" sz="2400" dirty="0">
              <a:solidFill>
                <a:srgbClr val="000066"/>
              </a:solidFill>
              <a:latin typeface="Arial" charset="0"/>
            </a:endParaRPr>
          </a:p>
          <a:p>
            <a:pPr algn="ctr" eaLnBrk="1" hangingPunct="1">
              <a:lnSpc>
                <a:spcPts val="4000"/>
              </a:lnSpc>
              <a:spcBef>
                <a:spcPct val="0"/>
              </a:spcBef>
              <a:buClrTx/>
              <a:buSzTx/>
              <a:buFontTx/>
              <a:buNone/>
            </a:pPr>
            <a:endParaRPr lang="fr-BE" altLang="en-US" sz="2400" i="0" dirty="0">
              <a:solidFill>
                <a:srgbClr val="000066"/>
              </a:solidFill>
              <a:latin typeface="Arial" charset="0"/>
            </a:endParaRPr>
          </a:p>
        </p:txBody>
      </p:sp>
      <p:pic>
        <p:nvPicPr>
          <p:cNvPr id="9219" name="Picture 5" descr="cid:C6713029-D7F7-4E76-A9F6-093D507F142F@home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731" y="5805264"/>
            <a:ext cx="2055812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2" name="Rectangle 1"/>
          <p:cNvSpPr>
            <a:spLocks noChangeArrowheads="1"/>
          </p:cNvSpPr>
          <p:nvPr/>
        </p:nvSpPr>
        <p:spPr bwMode="auto">
          <a:xfrm>
            <a:off x="2483768" y="4595317"/>
            <a:ext cx="4572000" cy="810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buClr>
                <a:schemeClr val="bg2"/>
              </a:buClr>
              <a:buChar char="•"/>
              <a:defRPr sz="3200">
                <a:solidFill>
                  <a:schemeClr val="bg2"/>
                </a:solidFill>
                <a:latin typeface="Tahoma" pitchFamily="34" charset="0"/>
              </a:defRPr>
            </a:lvl1pPr>
            <a:lvl2pPr marL="742950" indent="-285750" algn="l">
              <a:buClr>
                <a:schemeClr val="bg2"/>
              </a:buClr>
              <a:buChar char="–"/>
              <a:defRPr sz="2800">
                <a:solidFill>
                  <a:schemeClr val="bg2"/>
                </a:solidFill>
                <a:latin typeface="Tahoma" pitchFamily="34" charset="0"/>
              </a:defRPr>
            </a:lvl2pPr>
            <a:lvl3pPr marL="1143000" indent="-228600" algn="l">
              <a:buClr>
                <a:schemeClr val="bg2"/>
              </a:buClr>
              <a:buChar char="n"/>
              <a:defRPr sz="2400">
                <a:solidFill>
                  <a:schemeClr val="bg2"/>
                </a:solidFill>
                <a:latin typeface="Tahoma" pitchFamily="34" charset="0"/>
              </a:defRPr>
            </a:lvl3pPr>
            <a:lvl4pPr marL="1600200" indent="-228600" algn="l">
              <a:buClr>
                <a:schemeClr val="bg2"/>
              </a:buClr>
              <a:buChar char="–"/>
              <a:defRPr sz="2000">
                <a:solidFill>
                  <a:schemeClr val="bg2"/>
                </a:solidFill>
                <a:latin typeface="Tahoma" pitchFamily="34" charset="0"/>
              </a:defRPr>
            </a:lvl4pPr>
            <a:lvl5pPr marL="2057400" indent="-228600" algn="l">
              <a:buClr>
                <a:schemeClr val="bg2"/>
              </a:buClr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9pPr>
          </a:lstStyle>
          <a:p>
            <a:pPr algn="ctr">
              <a:lnSpc>
                <a:spcPts val="28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fr-BE" altLang="en-US" sz="2400" dirty="0">
                <a:solidFill>
                  <a:srgbClr val="000066"/>
                </a:solidFill>
                <a:latin typeface="Arial" charset="0"/>
              </a:rPr>
              <a:t>Marc </a:t>
            </a:r>
            <a:r>
              <a:rPr lang="fr-BE" altLang="en-US" sz="2400" dirty="0" smtClean="0">
                <a:solidFill>
                  <a:srgbClr val="000066"/>
                </a:solidFill>
                <a:latin typeface="Arial" charset="0"/>
              </a:rPr>
              <a:t>Buyse</a:t>
            </a:r>
            <a:endParaRPr lang="fr-BE" altLang="en-US" sz="2400" dirty="0">
              <a:solidFill>
                <a:srgbClr val="000066"/>
              </a:solidFill>
              <a:latin typeface="Arial" charset="0"/>
            </a:endParaRPr>
          </a:p>
          <a:p>
            <a:pPr algn="ctr">
              <a:lnSpc>
                <a:spcPts val="28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 dirty="0">
                <a:solidFill>
                  <a:srgbClr val="000066"/>
                </a:solidFill>
                <a:latin typeface="Arial" charset="0"/>
              </a:rPr>
              <a:t>San Francisco</a:t>
            </a:r>
          </a:p>
        </p:txBody>
      </p:sp>
      <p:pic>
        <p:nvPicPr>
          <p:cNvPr id="1026" name="Picture 2" descr="http://sctweb.org/images/SCTlogo_box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9570" y="563042"/>
            <a:ext cx="4028654" cy="1628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ChangeArrowheads="1"/>
          </p:cNvSpPr>
          <p:nvPr/>
        </p:nvSpPr>
        <p:spPr bwMode="auto">
          <a:xfrm>
            <a:off x="466725" y="1124744"/>
            <a:ext cx="8137723" cy="3306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marL="457200" indent="-457200" algn="l">
              <a:buClr>
                <a:schemeClr val="bg2"/>
              </a:buClr>
              <a:buChar char="•"/>
              <a:defRPr sz="3200">
                <a:solidFill>
                  <a:schemeClr val="bg2"/>
                </a:solidFill>
                <a:latin typeface="Tahoma" pitchFamily="34" charset="0"/>
              </a:defRPr>
            </a:lvl1pPr>
            <a:lvl2pPr marL="914400" indent="-457200" algn="l">
              <a:buClr>
                <a:schemeClr val="bg2"/>
              </a:buClr>
              <a:buChar char="–"/>
              <a:defRPr sz="2800">
                <a:solidFill>
                  <a:schemeClr val="bg2"/>
                </a:solidFill>
                <a:latin typeface="Tahoma" pitchFamily="34" charset="0"/>
              </a:defRPr>
            </a:lvl2pPr>
            <a:lvl3pPr marL="1143000" indent="-228600" algn="l">
              <a:buClr>
                <a:schemeClr val="bg2"/>
              </a:buClr>
              <a:buChar char="n"/>
              <a:defRPr sz="2400">
                <a:solidFill>
                  <a:schemeClr val="bg2"/>
                </a:solidFill>
                <a:latin typeface="Tahoma" pitchFamily="34" charset="0"/>
              </a:defRPr>
            </a:lvl3pPr>
            <a:lvl4pPr marL="1600200" indent="-228600" algn="l">
              <a:buClr>
                <a:schemeClr val="bg2"/>
              </a:buClr>
              <a:buChar char="–"/>
              <a:defRPr sz="2000">
                <a:solidFill>
                  <a:schemeClr val="bg2"/>
                </a:solidFill>
                <a:latin typeface="Tahoma" pitchFamily="34" charset="0"/>
              </a:defRPr>
            </a:lvl4pPr>
            <a:lvl5pPr marL="2057400" indent="-228600" algn="l">
              <a:buClr>
                <a:schemeClr val="bg2"/>
              </a:buClr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9pPr>
          </a:lstStyle>
          <a:p>
            <a:pPr>
              <a:lnSpc>
                <a:spcPts val="3700"/>
              </a:lnSpc>
              <a:buSzTx/>
              <a:buAutoNum type="arabicPeriod"/>
            </a:pPr>
            <a:r>
              <a:rPr lang="fr-BE" altLang="en-US" sz="2400" i="0" dirty="0" smtClean="0">
                <a:latin typeface="Arial" charset="0"/>
              </a:rPr>
              <a:t>Are people </a:t>
            </a:r>
            <a:r>
              <a:rPr lang="fr-BE" altLang="en-US" sz="2400" i="0" dirty="0" err="1" smtClean="0">
                <a:latin typeface="Arial" charset="0"/>
              </a:rPr>
              <a:t>ready</a:t>
            </a:r>
            <a:r>
              <a:rPr lang="fr-BE" altLang="en-US" sz="2400" i="0" dirty="0" smtClean="0">
                <a:latin typeface="Arial" charset="0"/>
              </a:rPr>
              <a:t> to </a:t>
            </a:r>
            <a:r>
              <a:rPr lang="fr-BE" altLang="en-US" sz="2400" i="0" dirty="0" err="1" smtClean="0">
                <a:latin typeface="Arial" charset="0"/>
              </a:rPr>
              <a:t>share</a:t>
            </a:r>
            <a:r>
              <a:rPr lang="fr-BE" altLang="en-US" sz="2400" i="0" dirty="0" smtClean="0">
                <a:latin typeface="Arial" charset="0"/>
              </a:rPr>
              <a:t> </a:t>
            </a:r>
            <a:r>
              <a:rPr lang="fr-BE" altLang="en-US" sz="2400" i="0" dirty="0" err="1" smtClean="0">
                <a:latin typeface="Arial" charset="0"/>
              </a:rPr>
              <a:t>personal</a:t>
            </a:r>
            <a:r>
              <a:rPr lang="fr-BE" altLang="en-US" sz="2400" i="0" dirty="0" smtClean="0">
                <a:latin typeface="Arial" charset="0"/>
              </a:rPr>
              <a:t> data?</a:t>
            </a:r>
          </a:p>
          <a:p>
            <a:pPr>
              <a:lnSpc>
                <a:spcPts val="3700"/>
              </a:lnSpc>
              <a:buSzTx/>
              <a:buAutoNum type="arabicPeriod"/>
            </a:pPr>
            <a:r>
              <a:rPr lang="fr-BE" altLang="en-US" sz="2400" i="0" dirty="0" smtClean="0">
                <a:latin typeface="Arial" charset="0"/>
              </a:rPr>
              <a:t>Are </a:t>
            </a:r>
            <a:r>
              <a:rPr lang="fr-BE" altLang="en-US" sz="2400" i="0" dirty="0" err="1" smtClean="0">
                <a:latin typeface="Arial" charset="0"/>
              </a:rPr>
              <a:t>personal</a:t>
            </a:r>
            <a:r>
              <a:rPr lang="fr-BE" altLang="en-US" sz="2400" i="0" dirty="0" smtClean="0">
                <a:latin typeface="Arial" charset="0"/>
              </a:rPr>
              <a:t> data </a:t>
            </a:r>
            <a:r>
              <a:rPr lang="fr-BE" altLang="en-US" sz="2400" i="0" dirty="0" err="1" smtClean="0">
                <a:latin typeface="Arial" charset="0"/>
              </a:rPr>
              <a:t>secure</a:t>
            </a:r>
            <a:r>
              <a:rPr lang="fr-BE" altLang="en-US" sz="2400" i="0" dirty="0" smtClean="0">
                <a:latin typeface="Arial" charset="0"/>
              </a:rPr>
              <a:t>?</a:t>
            </a:r>
          </a:p>
          <a:p>
            <a:pPr>
              <a:lnSpc>
                <a:spcPts val="3700"/>
              </a:lnSpc>
              <a:buSzTx/>
              <a:buAutoNum type="arabicPeriod"/>
            </a:pPr>
            <a:r>
              <a:rPr lang="fr-BE" altLang="en-US" sz="2400" i="0" dirty="0" err="1" smtClean="0">
                <a:latin typeface="Arial" charset="0"/>
              </a:rPr>
              <a:t>Should</a:t>
            </a:r>
            <a:r>
              <a:rPr lang="fr-BE" altLang="en-US" sz="2400" i="0" dirty="0" smtClean="0">
                <a:latin typeface="Arial" charset="0"/>
              </a:rPr>
              <a:t> </a:t>
            </a:r>
            <a:r>
              <a:rPr lang="fr-BE" altLang="en-US" sz="2400" i="0" dirty="0" err="1" smtClean="0">
                <a:latin typeface="Arial" charset="0"/>
              </a:rPr>
              <a:t>personal</a:t>
            </a:r>
            <a:r>
              <a:rPr lang="fr-BE" altLang="en-US" sz="2400" i="0" dirty="0" smtClean="0">
                <a:latin typeface="Arial" charset="0"/>
              </a:rPr>
              <a:t> data use </a:t>
            </a:r>
            <a:r>
              <a:rPr lang="fr-BE" altLang="en-US" sz="2400" i="0" dirty="0" err="1" smtClean="0">
                <a:latin typeface="Arial" charset="0"/>
              </a:rPr>
              <a:t>be</a:t>
            </a:r>
            <a:r>
              <a:rPr lang="fr-BE" altLang="en-US" sz="2400" i="0" dirty="0" smtClean="0">
                <a:latin typeface="Arial" charset="0"/>
              </a:rPr>
              <a:t> </a:t>
            </a:r>
            <a:r>
              <a:rPr lang="fr-BE" altLang="en-US" sz="2400" i="0" dirty="0" err="1" smtClean="0">
                <a:latin typeface="Arial" charset="0"/>
              </a:rPr>
              <a:t>controlled</a:t>
            </a:r>
            <a:r>
              <a:rPr lang="fr-BE" altLang="en-US" sz="2400" i="0" dirty="0" smtClean="0">
                <a:latin typeface="Arial" charset="0"/>
              </a:rPr>
              <a:t>? </a:t>
            </a:r>
          </a:p>
          <a:p>
            <a:pPr>
              <a:lnSpc>
                <a:spcPts val="3700"/>
              </a:lnSpc>
              <a:buSzTx/>
              <a:buAutoNum type="arabicPeriod"/>
            </a:pPr>
            <a:r>
              <a:rPr lang="fr-BE" altLang="en-US" sz="2400" i="0" dirty="0" err="1" smtClean="0">
                <a:latin typeface="Arial" charset="0"/>
              </a:rPr>
              <a:t>Should</a:t>
            </a:r>
            <a:r>
              <a:rPr lang="fr-BE" altLang="en-US" sz="2400" i="0" dirty="0" smtClean="0">
                <a:latin typeface="Arial" charset="0"/>
              </a:rPr>
              <a:t> data </a:t>
            </a:r>
            <a:r>
              <a:rPr lang="fr-BE" altLang="en-US" sz="2400" i="0" dirty="0" err="1" smtClean="0">
                <a:latin typeface="Arial" charset="0"/>
              </a:rPr>
              <a:t>be</a:t>
            </a:r>
            <a:r>
              <a:rPr lang="fr-BE" altLang="en-US" sz="2400" i="0" dirty="0" smtClean="0">
                <a:latin typeface="Arial" charset="0"/>
              </a:rPr>
              <a:t> </a:t>
            </a:r>
            <a:r>
              <a:rPr lang="fr-BE" altLang="en-US" sz="2400" i="0" dirty="0" err="1" smtClean="0">
                <a:latin typeface="Arial" charset="0"/>
              </a:rPr>
              <a:t>anonymised</a:t>
            </a:r>
            <a:r>
              <a:rPr lang="fr-BE" altLang="en-US" sz="2400" i="0" dirty="0" smtClean="0">
                <a:latin typeface="Arial" charset="0"/>
              </a:rPr>
              <a:t>? </a:t>
            </a:r>
          </a:p>
          <a:p>
            <a:pPr>
              <a:lnSpc>
                <a:spcPts val="3700"/>
              </a:lnSpc>
              <a:buSzTx/>
              <a:buAutoNum type="arabicPeriod"/>
            </a:pPr>
            <a:endParaRPr lang="fr-BE" altLang="en-US" sz="2400" i="0" dirty="0" smtClean="0">
              <a:latin typeface="Arial" charset="0"/>
            </a:endParaRPr>
          </a:p>
          <a:p>
            <a:pPr marL="0" indent="0">
              <a:lnSpc>
                <a:spcPts val="3700"/>
              </a:lnSpc>
              <a:buSzTx/>
              <a:buNone/>
            </a:pPr>
            <a:endParaRPr lang="fr-BE" altLang="en-US" sz="2400" i="0" dirty="0" smtClean="0">
              <a:latin typeface="Arial" charset="0"/>
            </a:endParaRPr>
          </a:p>
        </p:txBody>
      </p:sp>
      <p:sp>
        <p:nvSpPr>
          <p:cNvPr id="17411" name="Rectangle 4"/>
          <p:cNvSpPr txBox="1">
            <a:spLocks noChangeArrowheads="1"/>
          </p:cNvSpPr>
          <p:nvPr/>
        </p:nvSpPr>
        <p:spPr bwMode="auto">
          <a:xfrm>
            <a:off x="468313" y="-187325"/>
            <a:ext cx="821055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>
            <a:lvl1pPr algn="l">
              <a:buClr>
                <a:schemeClr val="bg2"/>
              </a:buClr>
              <a:buChar char="•"/>
              <a:defRPr sz="3200">
                <a:solidFill>
                  <a:schemeClr val="bg2"/>
                </a:solidFill>
                <a:latin typeface="Tahoma" pitchFamily="34" charset="0"/>
              </a:defRPr>
            </a:lvl1pPr>
            <a:lvl2pPr marL="742950" indent="-285750" algn="l">
              <a:buClr>
                <a:schemeClr val="bg2"/>
              </a:buClr>
              <a:buChar char="–"/>
              <a:defRPr sz="2800">
                <a:solidFill>
                  <a:schemeClr val="bg2"/>
                </a:solidFill>
                <a:latin typeface="Tahoma" pitchFamily="34" charset="0"/>
              </a:defRPr>
            </a:lvl2pPr>
            <a:lvl3pPr marL="1143000" indent="-228600" algn="l">
              <a:buClr>
                <a:schemeClr val="bg2"/>
              </a:buClr>
              <a:buChar char="n"/>
              <a:defRPr sz="2400">
                <a:solidFill>
                  <a:schemeClr val="bg2"/>
                </a:solidFill>
                <a:latin typeface="Tahoma" pitchFamily="34" charset="0"/>
              </a:defRPr>
            </a:lvl3pPr>
            <a:lvl4pPr marL="1600200" indent="-228600" algn="l">
              <a:buClr>
                <a:schemeClr val="bg2"/>
              </a:buClr>
              <a:buChar char="–"/>
              <a:defRPr sz="2000">
                <a:solidFill>
                  <a:schemeClr val="bg2"/>
                </a:solidFill>
                <a:latin typeface="Tahoma" pitchFamily="34" charset="0"/>
              </a:defRPr>
            </a:lvl4pPr>
            <a:lvl5pPr marL="2057400" indent="-228600" algn="l">
              <a:buClr>
                <a:schemeClr val="bg2"/>
              </a:buClr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 typeface="Monotype Sorts" pitchFamily="2" charset="2"/>
              <a:buNone/>
            </a:pPr>
            <a:r>
              <a:rPr lang="en-US" altLang="en-US" sz="3600" i="0" dirty="0" smtClean="0">
                <a:solidFill>
                  <a:srgbClr val="000000"/>
                </a:solidFill>
                <a:latin typeface="Calibri" pitchFamily="34" charset="0"/>
                <a:sym typeface="Symbol" pitchFamily="18" charset="2"/>
              </a:rPr>
              <a:t>Time to rethink open data?</a:t>
            </a:r>
            <a:endParaRPr lang="en-US" altLang="en-US" sz="3600" i="0" dirty="0">
              <a:solidFill>
                <a:srgbClr val="000000"/>
              </a:solidFill>
              <a:latin typeface="Calibri" pitchFamily="34" charset="0"/>
              <a:sym typeface="Symbol" pitchFamily="18" charset="2"/>
            </a:endParaRPr>
          </a:p>
        </p:txBody>
      </p:sp>
      <p:sp>
        <p:nvSpPr>
          <p:cNvPr id="2" name="AutoShape 2" descr="Image result for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sp>
        <p:nvSpPr>
          <p:cNvPr id="3" name="AutoShape 4" descr="Image result for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244" y="3933056"/>
            <a:ext cx="5676900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3138" y="2729724"/>
            <a:ext cx="3181350" cy="409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884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4"/>
          <p:cNvSpPr txBox="1">
            <a:spLocks noChangeArrowheads="1"/>
          </p:cNvSpPr>
          <p:nvPr/>
        </p:nvSpPr>
        <p:spPr bwMode="auto">
          <a:xfrm>
            <a:off x="468313" y="-187325"/>
            <a:ext cx="821055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>
            <a:lvl1pPr algn="l">
              <a:buClr>
                <a:schemeClr val="bg2"/>
              </a:buClr>
              <a:buChar char="•"/>
              <a:defRPr sz="3200">
                <a:solidFill>
                  <a:schemeClr val="bg2"/>
                </a:solidFill>
                <a:latin typeface="Tahoma" pitchFamily="34" charset="0"/>
              </a:defRPr>
            </a:lvl1pPr>
            <a:lvl2pPr marL="742950" indent="-285750" algn="l">
              <a:buClr>
                <a:schemeClr val="bg2"/>
              </a:buClr>
              <a:buChar char="–"/>
              <a:defRPr sz="2800">
                <a:solidFill>
                  <a:schemeClr val="bg2"/>
                </a:solidFill>
                <a:latin typeface="Tahoma" pitchFamily="34" charset="0"/>
              </a:defRPr>
            </a:lvl2pPr>
            <a:lvl3pPr marL="1143000" indent="-228600" algn="l">
              <a:buClr>
                <a:schemeClr val="bg2"/>
              </a:buClr>
              <a:buChar char="n"/>
              <a:defRPr sz="2400">
                <a:solidFill>
                  <a:schemeClr val="bg2"/>
                </a:solidFill>
                <a:latin typeface="Tahoma" pitchFamily="34" charset="0"/>
              </a:defRPr>
            </a:lvl3pPr>
            <a:lvl4pPr marL="1600200" indent="-228600" algn="l">
              <a:buClr>
                <a:schemeClr val="bg2"/>
              </a:buClr>
              <a:buChar char="–"/>
              <a:defRPr sz="2000">
                <a:solidFill>
                  <a:schemeClr val="bg2"/>
                </a:solidFill>
                <a:latin typeface="Tahoma" pitchFamily="34" charset="0"/>
              </a:defRPr>
            </a:lvl4pPr>
            <a:lvl5pPr marL="2057400" indent="-228600" algn="l">
              <a:buClr>
                <a:schemeClr val="bg2"/>
              </a:buClr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 typeface="Monotype Sorts" pitchFamily="2" charset="2"/>
              <a:buNone/>
            </a:pPr>
            <a:r>
              <a:rPr lang="en-US" altLang="en-US" sz="3600" i="0" dirty="0" smtClean="0">
                <a:solidFill>
                  <a:srgbClr val="000000"/>
                </a:solidFill>
                <a:latin typeface="Calibri" pitchFamily="34" charset="0"/>
                <a:sym typeface="Symbol" pitchFamily="18" charset="2"/>
              </a:rPr>
              <a:t>Time to rethink open data?</a:t>
            </a:r>
            <a:endParaRPr lang="en-US" altLang="en-US" sz="3600" i="0" dirty="0">
              <a:solidFill>
                <a:srgbClr val="000000"/>
              </a:solidFill>
              <a:latin typeface="Calibri" pitchFamily="34" charset="0"/>
              <a:sym typeface="Symbol" pitchFamily="18" charset="2"/>
            </a:endParaRPr>
          </a:p>
        </p:txBody>
      </p:sp>
      <p:sp>
        <p:nvSpPr>
          <p:cNvPr id="2" name="AutoShape 2" descr="Image result for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sp>
        <p:nvSpPr>
          <p:cNvPr id="3" name="AutoShape 4" descr="Image result for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466725" y="1124744"/>
            <a:ext cx="8137723" cy="385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marL="457200" indent="-457200" algn="l">
              <a:buClr>
                <a:schemeClr val="bg2"/>
              </a:buClr>
              <a:buChar char="•"/>
              <a:defRPr sz="3200">
                <a:solidFill>
                  <a:schemeClr val="bg2"/>
                </a:solidFill>
                <a:latin typeface="Tahoma" pitchFamily="34" charset="0"/>
              </a:defRPr>
            </a:lvl1pPr>
            <a:lvl2pPr marL="914400" indent="-457200" algn="l">
              <a:buClr>
                <a:schemeClr val="bg2"/>
              </a:buClr>
              <a:buChar char="–"/>
              <a:defRPr sz="2800">
                <a:solidFill>
                  <a:schemeClr val="bg2"/>
                </a:solidFill>
                <a:latin typeface="Tahoma" pitchFamily="34" charset="0"/>
              </a:defRPr>
            </a:lvl2pPr>
            <a:lvl3pPr marL="1143000" indent="-228600" algn="l">
              <a:buClr>
                <a:schemeClr val="bg2"/>
              </a:buClr>
              <a:buChar char="n"/>
              <a:defRPr sz="2400">
                <a:solidFill>
                  <a:schemeClr val="bg2"/>
                </a:solidFill>
                <a:latin typeface="Tahoma" pitchFamily="34" charset="0"/>
              </a:defRPr>
            </a:lvl3pPr>
            <a:lvl4pPr marL="1600200" indent="-228600" algn="l">
              <a:buClr>
                <a:schemeClr val="bg2"/>
              </a:buClr>
              <a:buChar char="–"/>
              <a:defRPr sz="2000">
                <a:solidFill>
                  <a:schemeClr val="bg2"/>
                </a:solidFill>
                <a:latin typeface="Tahoma" pitchFamily="34" charset="0"/>
              </a:defRPr>
            </a:lvl4pPr>
            <a:lvl5pPr marL="2057400" indent="-228600" algn="l">
              <a:buClr>
                <a:schemeClr val="bg2"/>
              </a:buClr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9pPr>
          </a:lstStyle>
          <a:p>
            <a:pPr>
              <a:lnSpc>
                <a:spcPts val="3700"/>
              </a:lnSpc>
              <a:buSzTx/>
              <a:buAutoNum type="arabicPeriod"/>
            </a:pPr>
            <a:r>
              <a:rPr lang="fr-BE" altLang="en-US" sz="2400" i="0" dirty="0" smtClean="0">
                <a:latin typeface="Arial" charset="0"/>
              </a:rPr>
              <a:t>Are people </a:t>
            </a:r>
            <a:r>
              <a:rPr lang="fr-BE" altLang="en-US" sz="2400" i="0" dirty="0" err="1" smtClean="0">
                <a:latin typeface="Arial" charset="0"/>
              </a:rPr>
              <a:t>ready</a:t>
            </a:r>
            <a:r>
              <a:rPr lang="fr-BE" altLang="en-US" sz="2400" i="0" dirty="0" smtClean="0">
                <a:latin typeface="Arial" charset="0"/>
              </a:rPr>
              <a:t> to </a:t>
            </a:r>
            <a:r>
              <a:rPr lang="fr-BE" altLang="en-US" sz="2400" i="0" dirty="0" err="1" smtClean="0">
                <a:latin typeface="Arial" charset="0"/>
              </a:rPr>
              <a:t>share</a:t>
            </a:r>
            <a:r>
              <a:rPr lang="fr-BE" altLang="en-US" sz="2400" i="0" dirty="0" smtClean="0">
                <a:latin typeface="Arial" charset="0"/>
              </a:rPr>
              <a:t> </a:t>
            </a:r>
            <a:r>
              <a:rPr lang="fr-BE" altLang="en-US" sz="2400" i="0" dirty="0" err="1" smtClean="0">
                <a:latin typeface="Arial" charset="0"/>
              </a:rPr>
              <a:t>personal</a:t>
            </a:r>
            <a:r>
              <a:rPr lang="fr-BE" altLang="en-US" sz="2400" i="0" dirty="0" smtClean="0">
                <a:latin typeface="Arial" charset="0"/>
              </a:rPr>
              <a:t> data?</a:t>
            </a:r>
          </a:p>
          <a:p>
            <a:pPr>
              <a:lnSpc>
                <a:spcPts val="3700"/>
              </a:lnSpc>
              <a:buSzTx/>
              <a:buAutoNum type="arabicPeriod"/>
            </a:pPr>
            <a:r>
              <a:rPr lang="fr-BE" altLang="en-US" sz="2400" i="0" dirty="0" smtClean="0">
                <a:latin typeface="Arial" charset="0"/>
              </a:rPr>
              <a:t>Are </a:t>
            </a:r>
            <a:r>
              <a:rPr lang="fr-BE" altLang="en-US" sz="2400" i="0" dirty="0" err="1" smtClean="0">
                <a:latin typeface="Arial" charset="0"/>
              </a:rPr>
              <a:t>personal</a:t>
            </a:r>
            <a:r>
              <a:rPr lang="fr-BE" altLang="en-US" sz="2400" i="0" dirty="0" smtClean="0">
                <a:latin typeface="Arial" charset="0"/>
              </a:rPr>
              <a:t> data </a:t>
            </a:r>
            <a:r>
              <a:rPr lang="fr-BE" altLang="en-US" sz="2400" i="0" dirty="0" err="1" smtClean="0">
                <a:latin typeface="Arial" charset="0"/>
              </a:rPr>
              <a:t>secure</a:t>
            </a:r>
            <a:r>
              <a:rPr lang="fr-BE" altLang="en-US" sz="2400" i="0" dirty="0" smtClean="0">
                <a:latin typeface="Arial" charset="0"/>
              </a:rPr>
              <a:t>?</a:t>
            </a:r>
          </a:p>
          <a:p>
            <a:pPr>
              <a:lnSpc>
                <a:spcPts val="3700"/>
              </a:lnSpc>
              <a:buSzTx/>
              <a:buAutoNum type="arabicPeriod"/>
            </a:pPr>
            <a:r>
              <a:rPr lang="fr-BE" altLang="en-US" sz="2400" i="0" dirty="0" err="1" smtClean="0">
                <a:latin typeface="Arial" charset="0"/>
              </a:rPr>
              <a:t>Should</a:t>
            </a:r>
            <a:r>
              <a:rPr lang="fr-BE" altLang="en-US" sz="2400" i="0" dirty="0" smtClean="0">
                <a:latin typeface="Arial" charset="0"/>
              </a:rPr>
              <a:t> </a:t>
            </a:r>
            <a:r>
              <a:rPr lang="fr-BE" altLang="en-US" sz="2400" i="0" dirty="0" err="1" smtClean="0">
                <a:latin typeface="Arial" charset="0"/>
              </a:rPr>
              <a:t>personal</a:t>
            </a:r>
            <a:r>
              <a:rPr lang="fr-BE" altLang="en-US" sz="2400" i="0" dirty="0" smtClean="0">
                <a:latin typeface="Arial" charset="0"/>
              </a:rPr>
              <a:t> data use </a:t>
            </a:r>
            <a:r>
              <a:rPr lang="fr-BE" altLang="en-US" sz="2400" i="0" dirty="0" err="1" smtClean="0">
                <a:latin typeface="Arial" charset="0"/>
              </a:rPr>
              <a:t>be</a:t>
            </a:r>
            <a:r>
              <a:rPr lang="fr-BE" altLang="en-US" sz="2400" i="0" dirty="0" smtClean="0">
                <a:latin typeface="Arial" charset="0"/>
              </a:rPr>
              <a:t> </a:t>
            </a:r>
            <a:r>
              <a:rPr lang="fr-BE" altLang="en-US" sz="2400" i="0" dirty="0" err="1" smtClean="0">
                <a:latin typeface="Arial" charset="0"/>
              </a:rPr>
              <a:t>controlled</a:t>
            </a:r>
            <a:r>
              <a:rPr lang="fr-BE" altLang="en-US" sz="2400" i="0" dirty="0" smtClean="0">
                <a:latin typeface="Arial" charset="0"/>
              </a:rPr>
              <a:t>? </a:t>
            </a:r>
          </a:p>
          <a:p>
            <a:pPr>
              <a:lnSpc>
                <a:spcPts val="3700"/>
              </a:lnSpc>
              <a:buSzTx/>
              <a:buAutoNum type="arabicPeriod"/>
            </a:pPr>
            <a:r>
              <a:rPr lang="fr-BE" altLang="en-US" sz="2400" i="0" dirty="0" err="1" smtClean="0">
                <a:latin typeface="Arial" charset="0"/>
              </a:rPr>
              <a:t>Should</a:t>
            </a:r>
            <a:r>
              <a:rPr lang="fr-BE" altLang="en-US" sz="2400" i="0" dirty="0" smtClean="0">
                <a:latin typeface="Arial" charset="0"/>
              </a:rPr>
              <a:t> data </a:t>
            </a:r>
            <a:r>
              <a:rPr lang="fr-BE" altLang="en-US" sz="2400" i="0" dirty="0" err="1" smtClean="0">
                <a:latin typeface="Arial" charset="0"/>
              </a:rPr>
              <a:t>be</a:t>
            </a:r>
            <a:r>
              <a:rPr lang="fr-BE" altLang="en-US" sz="2400" i="0" dirty="0" smtClean="0">
                <a:latin typeface="Arial" charset="0"/>
              </a:rPr>
              <a:t> </a:t>
            </a:r>
            <a:r>
              <a:rPr lang="fr-BE" altLang="en-US" sz="2400" i="0" dirty="0" err="1" smtClean="0">
                <a:latin typeface="Arial" charset="0"/>
              </a:rPr>
              <a:t>anonymised</a:t>
            </a:r>
            <a:r>
              <a:rPr lang="fr-BE" altLang="en-US" sz="2400" i="0" dirty="0" smtClean="0">
                <a:latin typeface="Arial" charset="0"/>
              </a:rPr>
              <a:t>? </a:t>
            </a:r>
          </a:p>
          <a:p>
            <a:pPr>
              <a:lnSpc>
                <a:spcPts val="3700"/>
              </a:lnSpc>
              <a:buSzTx/>
              <a:buAutoNum type="arabicPeriod"/>
            </a:pPr>
            <a:r>
              <a:rPr lang="fr-BE" altLang="en-US" sz="2400" i="0" dirty="0" err="1" smtClean="0">
                <a:latin typeface="Arial" charset="0"/>
              </a:rPr>
              <a:t>Who</a:t>
            </a:r>
            <a:r>
              <a:rPr lang="fr-BE" altLang="en-US" sz="2400" i="0" dirty="0" smtClean="0">
                <a:latin typeface="Arial" charset="0"/>
              </a:rPr>
              <a:t> « </a:t>
            </a:r>
            <a:r>
              <a:rPr lang="fr-BE" altLang="en-US" sz="2400" i="0" dirty="0" err="1" smtClean="0">
                <a:latin typeface="Arial" charset="0"/>
              </a:rPr>
              <a:t>owns</a:t>
            </a:r>
            <a:r>
              <a:rPr lang="fr-BE" altLang="en-US" sz="2400" i="0" dirty="0" smtClean="0">
                <a:latin typeface="Arial" charset="0"/>
              </a:rPr>
              <a:t> » </a:t>
            </a:r>
            <a:r>
              <a:rPr lang="fr-BE" altLang="en-US" sz="2400" i="0" dirty="0" err="1" smtClean="0">
                <a:latin typeface="Arial" charset="0"/>
              </a:rPr>
              <a:t>personal</a:t>
            </a:r>
            <a:r>
              <a:rPr lang="fr-BE" altLang="en-US" sz="2400" i="0" dirty="0" smtClean="0">
                <a:latin typeface="Arial" charset="0"/>
              </a:rPr>
              <a:t> data? </a:t>
            </a:r>
          </a:p>
          <a:p>
            <a:pPr>
              <a:lnSpc>
                <a:spcPts val="3700"/>
              </a:lnSpc>
              <a:buSzTx/>
              <a:buAutoNum type="arabicPeriod"/>
            </a:pPr>
            <a:endParaRPr lang="fr-BE" altLang="en-US" sz="2400" i="0" dirty="0" smtClean="0">
              <a:latin typeface="Arial" charset="0"/>
            </a:endParaRPr>
          </a:p>
          <a:p>
            <a:pPr marL="0" indent="0">
              <a:lnSpc>
                <a:spcPts val="3700"/>
              </a:lnSpc>
              <a:buSzTx/>
              <a:buNone/>
            </a:pPr>
            <a:endParaRPr lang="fr-BE" altLang="en-US" sz="2400" i="0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6381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4"/>
          <p:cNvSpPr txBox="1">
            <a:spLocks noChangeArrowheads="1"/>
          </p:cNvSpPr>
          <p:nvPr/>
        </p:nvSpPr>
        <p:spPr bwMode="auto">
          <a:xfrm>
            <a:off x="468313" y="-187325"/>
            <a:ext cx="821055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>
            <a:lvl1pPr algn="l">
              <a:buClr>
                <a:schemeClr val="bg2"/>
              </a:buClr>
              <a:buChar char="•"/>
              <a:defRPr sz="3200">
                <a:solidFill>
                  <a:schemeClr val="bg2"/>
                </a:solidFill>
                <a:latin typeface="Tahoma" pitchFamily="34" charset="0"/>
              </a:defRPr>
            </a:lvl1pPr>
            <a:lvl2pPr marL="742950" indent="-285750" algn="l">
              <a:buClr>
                <a:schemeClr val="bg2"/>
              </a:buClr>
              <a:buChar char="–"/>
              <a:defRPr sz="2800">
                <a:solidFill>
                  <a:schemeClr val="bg2"/>
                </a:solidFill>
                <a:latin typeface="Tahoma" pitchFamily="34" charset="0"/>
              </a:defRPr>
            </a:lvl2pPr>
            <a:lvl3pPr marL="1143000" indent="-228600" algn="l">
              <a:buClr>
                <a:schemeClr val="bg2"/>
              </a:buClr>
              <a:buChar char="n"/>
              <a:defRPr sz="2400">
                <a:solidFill>
                  <a:schemeClr val="bg2"/>
                </a:solidFill>
                <a:latin typeface="Tahoma" pitchFamily="34" charset="0"/>
              </a:defRPr>
            </a:lvl3pPr>
            <a:lvl4pPr marL="1600200" indent="-228600" algn="l">
              <a:buClr>
                <a:schemeClr val="bg2"/>
              </a:buClr>
              <a:buChar char="–"/>
              <a:defRPr sz="2000">
                <a:solidFill>
                  <a:schemeClr val="bg2"/>
                </a:solidFill>
                <a:latin typeface="Tahoma" pitchFamily="34" charset="0"/>
              </a:defRPr>
            </a:lvl4pPr>
            <a:lvl5pPr marL="2057400" indent="-228600" algn="l">
              <a:buClr>
                <a:schemeClr val="bg2"/>
              </a:buClr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 typeface="Monotype Sorts" pitchFamily="2" charset="2"/>
              <a:buNone/>
            </a:pPr>
            <a:r>
              <a:rPr lang="en-US" altLang="en-US" sz="3600" i="0" dirty="0" smtClean="0">
                <a:solidFill>
                  <a:srgbClr val="000000"/>
                </a:solidFill>
                <a:latin typeface="Calibri" pitchFamily="34" charset="0"/>
                <a:sym typeface="Symbol" pitchFamily="18" charset="2"/>
              </a:rPr>
              <a:t>Time to rethink open data?</a:t>
            </a:r>
            <a:endParaRPr lang="en-US" altLang="en-US" sz="3600" i="0" dirty="0">
              <a:solidFill>
                <a:srgbClr val="000000"/>
              </a:solidFill>
              <a:latin typeface="Calibri" pitchFamily="34" charset="0"/>
              <a:sym typeface="Symbol" pitchFamily="18" charset="2"/>
            </a:endParaRPr>
          </a:p>
        </p:txBody>
      </p:sp>
      <p:sp>
        <p:nvSpPr>
          <p:cNvPr id="2" name="AutoShape 2" descr="Image result for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sp>
        <p:nvSpPr>
          <p:cNvPr id="3" name="AutoShape 4" descr="Image result for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4" y="3789040"/>
            <a:ext cx="6408712" cy="1558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5245493"/>
            <a:ext cx="6408713" cy="1326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466725" y="1124744"/>
            <a:ext cx="8137723" cy="385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marL="457200" indent="-457200" algn="l">
              <a:buClr>
                <a:schemeClr val="bg2"/>
              </a:buClr>
              <a:buChar char="•"/>
              <a:defRPr sz="3200">
                <a:solidFill>
                  <a:schemeClr val="bg2"/>
                </a:solidFill>
                <a:latin typeface="Tahoma" pitchFamily="34" charset="0"/>
              </a:defRPr>
            </a:lvl1pPr>
            <a:lvl2pPr marL="914400" indent="-457200" algn="l">
              <a:buClr>
                <a:schemeClr val="bg2"/>
              </a:buClr>
              <a:buChar char="–"/>
              <a:defRPr sz="2800">
                <a:solidFill>
                  <a:schemeClr val="bg2"/>
                </a:solidFill>
                <a:latin typeface="Tahoma" pitchFamily="34" charset="0"/>
              </a:defRPr>
            </a:lvl2pPr>
            <a:lvl3pPr marL="1143000" indent="-228600" algn="l">
              <a:buClr>
                <a:schemeClr val="bg2"/>
              </a:buClr>
              <a:buChar char="n"/>
              <a:defRPr sz="2400">
                <a:solidFill>
                  <a:schemeClr val="bg2"/>
                </a:solidFill>
                <a:latin typeface="Tahoma" pitchFamily="34" charset="0"/>
              </a:defRPr>
            </a:lvl3pPr>
            <a:lvl4pPr marL="1600200" indent="-228600" algn="l">
              <a:buClr>
                <a:schemeClr val="bg2"/>
              </a:buClr>
              <a:buChar char="–"/>
              <a:defRPr sz="2000">
                <a:solidFill>
                  <a:schemeClr val="bg2"/>
                </a:solidFill>
                <a:latin typeface="Tahoma" pitchFamily="34" charset="0"/>
              </a:defRPr>
            </a:lvl4pPr>
            <a:lvl5pPr marL="2057400" indent="-228600" algn="l">
              <a:buClr>
                <a:schemeClr val="bg2"/>
              </a:buClr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9pPr>
          </a:lstStyle>
          <a:p>
            <a:pPr>
              <a:lnSpc>
                <a:spcPts val="3700"/>
              </a:lnSpc>
              <a:buSzTx/>
              <a:buAutoNum type="arabicPeriod"/>
            </a:pPr>
            <a:r>
              <a:rPr lang="fr-BE" altLang="en-US" sz="2400" i="0" dirty="0" smtClean="0">
                <a:latin typeface="Arial" charset="0"/>
              </a:rPr>
              <a:t>Are people </a:t>
            </a:r>
            <a:r>
              <a:rPr lang="fr-BE" altLang="en-US" sz="2400" i="0" dirty="0" err="1" smtClean="0">
                <a:latin typeface="Arial" charset="0"/>
              </a:rPr>
              <a:t>ready</a:t>
            </a:r>
            <a:r>
              <a:rPr lang="fr-BE" altLang="en-US" sz="2400" i="0" dirty="0" smtClean="0">
                <a:latin typeface="Arial" charset="0"/>
              </a:rPr>
              <a:t> to </a:t>
            </a:r>
            <a:r>
              <a:rPr lang="fr-BE" altLang="en-US" sz="2400" i="0" dirty="0" err="1" smtClean="0">
                <a:latin typeface="Arial" charset="0"/>
              </a:rPr>
              <a:t>share</a:t>
            </a:r>
            <a:r>
              <a:rPr lang="fr-BE" altLang="en-US" sz="2400" i="0" dirty="0" smtClean="0">
                <a:latin typeface="Arial" charset="0"/>
              </a:rPr>
              <a:t> </a:t>
            </a:r>
            <a:r>
              <a:rPr lang="fr-BE" altLang="en-US" sz="2400" i="0" dirty="0" err="1" smtClean="0">
                <a:latin typeface="Arial" charset="0"/>
              </a:rPr>
              <a:t>personal</a:t>
            </a:r>
            <a:r>
              <a:rPr lang="fr-BE" altLang="en-US" sz="2400" i="0" dirty="0" smtClean="0">
                <a:latin typeface="Arial" charset="0"/>
              </a:rPr>
              <a:t> data?</a:t>
            </a:r>
          </a:p>
          <a:p>
            <a:pPr>
              <a:lnSpc>
                <a:spcPts val="3700"/>
              </a:lnSpc>
              <a:buSzTx/>
              <a:buAutoNum type="arabicPeriod"/>
            </a:pPr>
            <a:r>
              <a:rPr lang="fr-BE" altLang="en-US" sz="2400" i="0" dirty="0" smtClean="0">
                <a:latin typeface="Arial" charset="0"/>
              </a:rPr>
              <a:t>Are </a:t>
            </a:r>
            <a:r>
              <a:rPr lang="fr-BE" altLang="en-US" sz="2400" i="0" dirty="0" err="1" smtClean="0">
                <a:latin typeface="Arial" charset="0"/>
              </a:rPr>
              <a:t>personal</a:t>
            </a:r>
            <a:r>
              <a:rPr lang="fr-BE" altLang="en-US" sz="2400" i="0" dirty="0" smtClean="0">
                <a:latin typeface="Arial" charset="0"/>
              </a:rPr>
              <a:t> data </a:t>
            </a:r>
            <a:r>
              <a:rPr lang="fr-BE" altLang="en-US" sz="2400" i="0" dirty="0" err="1" smtClean="0">
                <a:latin typeface="Arial" charset="0"/>
              </a:rPr>
              <a:t>secure</a:t>
            </a:r>
            <a:r>
              <a:rPr lang="fr-BE" altLang="en-US" sz="2400" i="0" dirty="0" smtClean="0">
                <a:latin typeface="Arial" charset="0"/>
              </a:rPr>
              <a:t>?</a:t>
            </a:r>
          </a:p>
          <a:p>
            <a:pPr>
              <a:lnSpc>
                <a:spcPts val="3700"/>
              </a:lnSpc>
              <a:buSzTx/>
              <a:buAutoNum type="arabicPeriod"/>
            </a:pPr>
            <a:r>
              <a:rPr lang="fr-BE" altLang="en-US" sz="2400" i="0" dirty="0" err="1" smtClean="0">
                <a:latin typeface="Arial" charset="0"/>
              </a:rPr>
              <a:t>Should</a:t>
            </a:r>
            <a:r>
              <a:rPr lang="fr-BE" altLang="en-US" sz="2400" i="0" dirty="0" smtClean="0">
                <a:latin typeface="Arial" charset="0"/>
              </a:rPr>
              <a:t> </a:t>
            </a:r>
            <a:r>
              <a:rPr lang="fr-BE" altLang="en-US" sz="2400" i="0" dirty="0" err="1" smtClean="0">
                <a:latin typeface="Arial" charset="0"/>
              </a:rPr>
              <a:t>personal</a:t>
            </a:r>
            <a:r>
              <a:rPr lang="fr-BE" altLang="en-US" sz="2400" i="0" dirty="0" smtClean="0">
                <a:latin typeface="Arial" charset="0"/>
              </a:rPr>
              <a:t> data use </a:t>
            </a:r>
            <a:r>
              <a:rPr lang="fr-BE" altLang="en-US" sz="2400" i="0" dirty="0" err="1" smtClean="0">
                <a:latin typeface="Arial" charset="0"/>
              </a:rPr>
              <a:t>be</a:t>
            </a:r>
            <a:r>
              <a:rPr lang="fr-BE" altLang="en-US" sz="2400" i="0" dirty="0" smtClean="0">
                <a:latin typeface="Arial" charset="0"/>
              </a:rPr>
              <a:t> </a:t>
            </a:r>
            <a:r>
              <a:rPr lang="fr-BE" altLang="en-US" sz="2400" i="0" dirty="0" err="1" smtClean="0">
                <a:latin typeface="Arial" charset="0"/>
              </a:rPr>
              <a:t>controlled</a:t>
            </a:r>
            <a:r>
              <a:rPr lang="fr-BE" altLang="en-US" sz="2400" i="0" dirty="0" smtClean="0">
                <a:latin typeface="Arial" charset="0"/>
              </a:rPr>
              <a:t>? </a:t>
            </a:r>
          </a:p>
          <a:p>
            <a:pPr>
              <a:lnSpc>
                <a:spcPts val="3700"/>
              </a:lnSpc>
              <a:buSzTx/>
              <a:buAutoNum type="arabicPeriod"/>
            </a:pPr>
            <a:r>
              <a:rPr lang="fr-BE" altLang="en-US" sz="2400" i="0" dirty="0" err="1" smtClean="0">
                <a:latin typeface="Arial" charset="0"/>
              </a:rPr>
              <a:t>Should</a:t>
            </a:r>
            <a:r>
              <a:rPr lang="fr-BE" altLang="en-US" sz="2400" i="0" dirty="0" smtClean="0">
                <a:latin typeface="Arial" charset="0"/>
              </a:rPr>
              <a:t> data </a:t>
            </a:r>
            <a:r>
              <a:rPr lang="fr-BE" altLang="en-US" sz="2400" i="0" dirty="0" err="1" smtClean="0">
                <a:latin typeface="Arial" charset="0"/>
              </a:rPr>
              <a:t>be</a:t>
            </a:r>
            <a:r>
              <a:rPr lang="fr-BE" altLang="en-US" sz="2400" i="0" dirty="0" smtClean="0">
                <a:latin typeface="Arial" charset="0"/>
              </a:rPr>
              <a:t> </a:t>
            </a:r>
            <a:r>
              <a:rPr lang="fr-BE" altLang="en-US" sz="2400" i="0" dirty="0" err="1" smtClean="0">
                <a:latin typeface="Arial" charset="0"/>
              </a:rPr>
              <a:t>anonymised</a:t>
            </a:r>
            <a:r>
              <a:rPr lang="fr-BE" altLang="en-US" sz="2400" i="0" dirty="0" smtClean="0">
                <a:latin typeface="Arial" charset="0"/>
              </a:rPr>
              <a:t>? </a:t>
            </a:r>
          </a:p>
          <a:p>
            <a:pPr>
              <a:lnSpc>
                <a:spcPts val="3700"/>
              </a:lnSpc>
              <a:buSzTx/>
              <a:buAutoNum type="arabicPeriod"/>
            </a:pPr>
            <a:r>
              <a:rPr lang="fr-BE" altLang="en-US" sz="2400" i="0" dirty="0" err="1" smtClean="0">
                <a:latin typeface="Arial" charset="0"/>
              </a:rPr>
              <a:t>Who</a:t>
            </a:r>
            <a:r>
              <a:rPr lang="fr-BE" altLang="en-US" sz="2400" i="0" dirty="0" smtClean="0">
                <a:latin typeface="Arial" charset="0"/>
              </a:rPr>
              <a:t> « </a:t>
            </a:r>
            <a:r>
              <a:rPr lang="fr-BE" altLang="en-US" sz="2400" i="0" dirty="0" err="1" smtClean="0">
                <a:latin typeface="Arial" charset="0"/>
              </a:rPr>
              <a:t>owns</a:t>
            </a:r>
            <a:r>
              <a:rPr lang="fr-BE" altLang="en-US" sz="2400" i="0" dirty="0" smtClean="0">
                <a:latin typeface="Arial" charset="0"/>
              </a:rPr>
              <a:t> » </a:t>
            </a:r>
            <a:r>
              <a:rPr lang="fr-BE" altLang="en-US" sz="2400" i="0" dirty="0" err="1" smtClean="0">
                <a:latin typeface="Arial" charset="0"/>
              </a:rPr>
              <a:t>personal</a:t>
            </a:r>
            <a:r>
              <a:rPr lang="fr-BE" altLang="en-US" sz="2400" i="0" dirty="0" smtClean="0">
                <a:latin typeface="Arial" charset="0"/>
              </a:rPr>
              <a:t> data? </a:t>
            </a:r>
          </a:p>
          <a:p>
            <a:pPr>
              <a:lnSpc>
                <a:spcPts val="3700"/>
              </a:lnSpc>
              <a:buSzTx/>
              <a:buAutoNum type="arabicPeriod"/>
            </a:pPr>
            <a:endParaRPr lang="fr-BE" altLang="en-US" sz="2400" i="0" dirty="0" smtClean="0">
              <a:latin typeface="Arial" charset="0"/>
            </a:endParaRPr>
          </a:p>
          <a:p>
            <a:pPr marL="0" indent="0">
              <a:lnSpc>
                <a:spcPts val="3700"/>
              </a:lnSpc>
              <a:buSzTx/>
              <a:buNone/>
            </a:pPr>
            <a:endParaRPr lang="fr-BE" altLang="en-US" sz="2400" i="0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770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88640"/>
            <a:ext cx="5688632" cy="6398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AutoShape 4" descr="Science Log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sp>
        <p:nvSpPr>
          <p:cNvPr id="4" name="AutoShape 6" descr="Science Logo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32908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421706" y="144465"/>
            <a:ext cx="8542412" cy="846137"/>
          </a:xfrm>
        </p:spPr>
        <p:txBody>
          <a:bodyPr/>
          <a:lstStyle/>
          <a:p>
            <a:r>
              <a:rPr lang="en-US" dirty="0"/>
              <a:t>Cumulative access requests for trial and observational study data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2ADD6A7E-52A5-4CA5-A0BA-852329BD59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599" y="1208868"/>
            <a:ext cx="6255085" cy="4734320"/>
          </a:xfrm>
          <a:prstGeom prst="rect">
            <a:avLst/>
          </a:prstGeom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4925" y="6381750"/>
            <a:ext cx="8443913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b"/>
          <a:lstStyle>
            <a:lvl1pPr algn="l">
              <a:buClr>
                <a:schemeClr val="bg2"/>
              </a:buClr>
              <a:buChar char="•"/>
              <a:defRPr sz="3200">
                <a:solidFill>
                  <a:schemeClr val="bg2"/>
                </a:solidFill>
                <a:latin typeface="Tahoma" pitchFamily="34" charset="0"/>
              </a:defRPr>
            </a:lvl1pPr>
            <a:lvl2pPr marL="742950" indent="-285750" algn="l">
              <a:buClr>
                <a:schemeClr val="bg2"/>
              </a:buClr>
              <a:buChar char="–"/>
              <a:defRPr sz="2800">
                <a:solidFill>
                  <a:schemeClr val="bg2"/>
                </a:solidFill>
                <a:latin typeface="Tahoma" pitchFamily="34" charset="0"/>
              </a:defRPr>
            </a:lvl2pPr>
            <a:lvl3pPr marL="1143000" indent="-228600" algn="l">
              <a:buClr>
                <a:schemeClr val="bg2"/>
              </a:buClr>
              <a:buChar char="n"/>
              <a:defRPr sz="2400">
                <a:solidFill>
                  <a:schemeClr val="bg2"/>
                </a:solidFill>
                <a:latin typeface="Tahoma" pitchFamily="34" charset="0"/>
              </a:defRPr>
            </a:lvl3pPr>
            <a:lvl4pPr marL="1600200" indent="-228600" algn="l">
              <a:buClr>
                <a:schemeClr val="bg2"/>
              </a:buClr>
              <a:buChar char="–"/>
              <a:defRPr sz="2000">
                <a:solidFill>
                  <a:schemeClr val="bg2"/>
                </a:solidFill>
                <a:latin typeface="Tahoma" pitchFamily="34" charset="0"/>
              </a:defRPr>
            </a:lvl4pPr>
            <a:lvl5pPr marL="2057400" indent="-228600" algn="l">
              <a:buClr>
                <a:schemeClr val="bg2"/>
              </a:buClr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9pPr>
          </a:lstStyle>
          <a:p>
            <a:pPr>
              <a:lnSpc>
                <a:spcPts val="36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fr-BE" altLang="en-US" sz="1800" dirty="0" smtClean="0">
                <a:solidFill>
                  <a:srgbClr val="000000"/>
                </a:solidFill>
                <a:latin typeface="Arial" charset="0"/>
              </a:rPr>
              <a:t>Slide </a:t>
            </a:r>
            <a:r>
              <a:rPr lang="fr-BE" altLang="en-US" sz="1800" dirty="0" err="1" smtClean="0">
                <a:solidFill>
                  <a:srgbClr val="000000"/>
                </a:solidFill>
                <a:latin typeface="Arial" charset="0"/>
              </a:rPr>
              <a:t>courtesy</a:t>
            </a:r>
            <a:r>
              <a:rPr lang="fr-BE" altLang="en-US" sz="1800" dirty="0" smtClean="0">
                <a:solidFill>
                  <a:srgbClr val="000000"/>
                </a:solidFill>
                <a:latin typeface="Arial" charset="0"/>
              </a:rPr>
              <a:t> of Sean Cody, NHLBI</a:t>
            </a:r>
            <a:endParaRPr lang="en-US" altLang="en-US" sz="1800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827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21705" y="109739"/>
            <a:ext cx="8294687" cy="846137"/>
          </a:xfrm>
        </p:spPr>
        <p:txBody>
          <a:bodyPr/>
          <a:lstStyle/>
          <a:p>
            <a:r>
              <a:rPr lang="en-US" dirty="0"/>
              <a:t>Primary Reason for Access Request </a:t>
            </a:r>
            <a:br>
              <a:rPr lang="en-US" dirty="0"/>
            </a:br>
            <a:r>
              <a:rPr lang="en-US" sz="1800" dirty="0"/>
              <a:t>(should have years 2007-2017 on X axis)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FE43485E-6CB6-416C-99F2-3535F1B069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51285"/>
            <a:ext cx="9144000" cy="4776536"/>
          </a:xfrm>
          <a:prstGeom prst="rect">
            <a:avLst/>
          </a:prstGeom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4925" y="6381750"/>
            <a:ext cx="8443913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b"/>
          <a:lstStyle>
            <a:lvl1pPr algn="l">
              <a:buClr>
                <a:schemeClr val="bg2"/>
              </a:buClr>
              <a:buChar char="•"/>
              <a:defRPr sz="3200">
                <a:solidFill>
                  <a:schemeClr val="bg2"/>
                </a:solidFill>
                <a:latin typeface="Tahoma" pitchFamily="34" charset="0"/>
              </a:defRPr>
            </a:lvl1pPr>
            <a:lvl2pPr marL="742950" indent="-285750" algn="l">
              <a:buClr>
                <a:schemeClr val="bg2"/>
              </a:buClr>
              <a:buChar char="–"/>
              <a:defRPr sz="2800">
                <a:solidFill>
                  <a:schemeClr val="bg2"/>
                </a:solidFill>
                <a:latin typeface="Tahoma" pitchFamily="34" charset="0"/>
              </a:defRPr>
            </a:lvl2pPr>
            <a:lvl3pPr marL="1143000" indent="-228600" algn="l">
              <a:buClr>
                <a:schemeClr val="bg2"/>
              </a:buClr>
              <a:buChar char="n"/>
              <a:defRPr sz="2400">
                <a:solidFill>
                  <a:schemeClr val="bg2"/>
                </a:solidFill>
                <a:latin typeface="Tahoma" pitchFamily="34" charset="0"/>
              </a:defRPr>
            </a:lvl3pPr>
            <a:lvl4pPr marL="1600200" indent="-228600" algn="l">
              <a:buClr>
                <a:schemeClr val="bg2"/>
              </a:buClr>
              <a:buChar char="–"/>
              <a:defRPr sz="2000">
                <a:solidFill>
                  <a:schemeClr val="bg2"/>
                </a:solidFill>
                <a:latin typeface="Tahoma" pitchFamily="34" charset="0"/>
              </a:defRPr>
            </a:lvl4pPr>
            <a:lvl5pPr marL="2057400" indent="-228600" algn="l">
              <a:buClr>
                <a:schemeClr val="bg2"/>
              </a:buClr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9pPr>
          </a:lstStyle>
          <a:p>
            <a:pPr>
              <a:lnSpc>
                <a:spcPts val="36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fr-BE" altLang="en-US" sz="1800" dirty="0" smtClean="0">
                <a:solidFill>
                  <a:srgbClr val="000000"/>
                </a:solidFill>
                <a:latin typeface="Arial" charset="0"/>
              </a:rPr>
              <a:t>Slide </a:t>
            </a:r>
            <a:r>
              <a:rPr lang="fr-BE" altLang="en-US" sz="1800" dirty="0" err="1" smtClean="0">
                <a:solidFill>
                  <a:srgbClr val="000000"/>
                </a:solidFill>
                <a:latin typeface="Arial" charset="0"/>
              </a:rPr>
              <a:t>courtesy</a:t>
            </a:r>
            <a:r>
              <a:rPr lang="fr-BE" altLang="en-US" sz="1800" dirty="0" smtClean="0">
                <a:solidFill>
                  <a:srgbClr val="000000"/>
                </a:solidFill>
                <a:latin typeface="Arial" charset="0"/>
              </a:rPr>
              <a:t> of Sean Cody, NHLBI</a:t>
            </a:r>
            <a:endParaRPr lang="en-US" altLang="en-US" sz="1800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0789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>
            <a:extLst>
              <a:ext uri="{FF2B5EF4-FFF2-40B4-BE49-F238E27FC236}">
                <a16:creationId xmlns="" xmlns:a16="http://schemas.microsoft.com/office/drawing/2014/main" id="{56330FFD-6072-4E6E-885F-9D68EF9F664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9702663"/>
              </p:ext>
            </p:extLst>
          </p:nvPr>
        </p:nvGraphicFramePr>
        <p:xfrm>
          <a:off x="457200" y="1446213"/>
          <a:ext cx="82296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itle 3">
            <a:extLst>
              <a:ext uri="{FF2B5EF4-FFF2-40B4-BE49-F238E27FC236}">
                <a16:creationId xmlns="" xmlns:a16="http://schemas.microsoft.com/office/drawing/2014/main" id="{5BB26D0F-741E-4D22-9EAD-8F5D6F0A7A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Publications (872)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4925" y="6381750"/>
            <a:ext cx="8443913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b"/>
          <a:lstStyle>
            <a:lvl1pPr algn="l">
              <a:buClr>
                <a:schemeClr val="bg2"/>
              </a:buClr>
              <a:buChar char="•"/>
              <a:defRPr sz="3200">
                <a:solidFill>
                  <a:schemeClr val="bg2"/>
                </a:solidFill>
                <a:latin typeface="Tahoma" pitchFamily="34" charset="0"/>
              </a:defRPr>
            </a:lvl1pPr>
            <a:lvl2pPr marL="742950" indent="-285750" algn="l">
              <a:buClr>
                <a:schemeClr val="bg2"/>
              </a:buClr>
              <a:buChar char="–"/>
              <a:defRPr sz="2800">
                <a:solidFill>
                  <a:schemeClr val="bg2"/>
                </a:solidFill>
                <a:latin typeface="Tahoma" pitchFamily="34" charset="0"/>
              </a:defRPr>
            </a:lvl2pPr>
            <a:lvl3pPr marL="1143000" indent="-228600" algn="l">
              <a:buClr>
                <a:schemeClr val="bg2"/>
              </a:buClr>
              <a:buChar char="n"/>
              <a:defRPr sz="2400">
                <a:solidFill>
                  <a:schemeClr val="bg2"/>
                </a:solidFill>
                <a:latin typeface="Tahoma" pitchFamily="34" charset="0"/>
              </a:defRPr>
            </a:lvl3pPr>
            <a:lvl4pPr marL="1600200" indent="-228600" algn="l">
              <a:buClr>
                <a:schemeClr val="bg2"/>
              </a:buClr>
              <a:buChar char="–"/>
              <a:defRPr sz="2000">
                <a:solidFill>
                  <a:schemeClr val="bg2"/>
                </a:solidFill>
                <a:latin typeface="Tahoma" pitchFamily="34" charset="0"/>
              </a:defRPr>
            </a:lvl4pPr>
            <a:lvl5pPr marL="2057400" indent="-228600" algn="l">
              <a:buClr>
                <a:schemeClr val="bg2"/>
              </a:buClr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9pPr>
          </a:lstStyle>
          <a:p>
            <a:pPr>
              <a:lnSpc>
                <a:spcPts val="36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fr-BE" altLang="en-US" sz="1800" dirty="0" smtClean="0">
                <a:solidFill>
                  <a:srgbClr val="000000"/>
                </a:solidFill>
                <a:latin typeface="Arial" charset="0"/>
              </a:rPr>
              <a:t>Slide </a:t>
            </a:r>
            <a:r>
              <a:rPr lang="fr-BE" altLang="en-US" sz="1800" dirty="0" err="1" smtClean="0">
                <a:solidFill>
                  <a:srgbClr val="000000"/>
                </a:solidFill>
                <a:latin typeface="Arial" charset="0"/>
              </a:rPr>
              <a:t>courtesy</a:t>
            </a:r>
            <a:r>
              <a:rPr lang="fr-BE" altLang="en-US" sz="1800" dirty="0" smtClean="0">
                <a:solidFill>
                  <a:srgbClr val="000000"/>
                </a:solidFill>
                <a:latin typeface="Arial" charset="0"/>
              </a:rPr>
              <a:t> of Sean Cody, NHLBI</a:t>
            </a:r>
            <a:endParaRPr lang="en-US" altLang="en-US" sz="1800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9169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" y="549275"/>
            <a:ext cx="9043988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5465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ChangeArrowheads="1"/>
          </p:cNvSpPr>
          <p:nvPr/>
        </p:nvSpPr>
        <p:spPr bwMode="auto">
          <a:xfrm>
            <a:off x="323528" y="981075"/>
            <a:ext cx="8748464" cy="5845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/>
          <a:p>
            <a:pPr marL="176213" indent="-176213" algn="l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None/>
            </a:pPr>
            <a:r>
              <a:rPr lang="en-IE" sz="2200" i="0" dirty="0">
                <a:solidFill>
                  <a:srgbClr val="000000"/>
                </a:solidFill>
                <a:latin typeface="Calibri" panose="020F0502020204030204" pitchFamily="34" charset="0"/>
              </a:rPr>
              <a:t>Zarin (2013) Participant-level data and the new frontier in trial transparency. </a:t>
            </a:r>
            <a:r>
              <a:rPr lang="en-IE" sz="2200" dirty="0">
                <a:solidFill>
                  <a:srgbClr val="000000"/>
                </a:solidFill>
                <a:latin typeface="Calibri" panose="020F0502020204030204" pitchFamily="34" charset="0"/>
              </a:rPr>
              <a:t>NEJM</a:t>
            </a:r>
            <a:r>
              <a:rPr lang="en-IE" sz="2200" i="0" dirty="0">
                <a:solidFill>
                  <a:srgbClr val="000000"/>
                </a:solidFill>
                <a:latin typeface="Calibri" panose="020F0502020204030204" pitchFamily="34" charset="0"/>
              </a:rPr>
              <a:t> 369: 468-469.</a:t>
            </a:r>
          </a:p>
          <a:p>
            <a:pPr marL="176213" indent="-176213" algn="l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None/>
            </a:pPr>
            <a:r>
              <a:rPr lang="en-US" sz="2200" i="0" dirty="0" err="1" smtClean="0">
                <a:solidFill>
                  <a:srgbClr val="000000"/>
                </a:solidFill>
                <a:latin typeface="Calibri" panose="020F0502020204030204" pitchFamily="34" charset="0"/>
              </a:rPr>
              <a:t>Nisen</a:t>
            </a:r>
            <a:r>
              <a:rPr lang="en-US" sz="2200" i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&amp; Rockhold  (2013) Access </a:t>
            </a:r>
            <a:r>
              <a:rPr lang="en-US" sz="2200" i="0" dirty="0">
                <a:solidFill>
                  <a:srgbClr val="000000"/>
                </a:solidFill>
                <a:latin typeface="Calibri" panose="020F0502020204030204" pitchFamily="34" charset="0"/>
              </a:rPr>
              <a:t>to patient-level data from GlaxoSmithKline clinical trials. </a:t>
            </a:r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NEJM </a:t>
            </a:r>
            <a:r>
              <a:rPr lang="en-US" sz="2200" i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369:475-8</a:t>
            </a:r>
            <a:r>
              <a:rPr lang="en-US" sz="2200" i="0" dirty="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  <a:endParaRPr lang="en-US" sz="2200" i="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176213" indent="-176213" algn="l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None/>
            </a:pPr>
            <a:r>
              <a:rPr lang="en-US" sz="2200" i="0" dirty="0" err="1">
                <a:solidFill>
                  <a:srgbClr val="000000"/>
                </a:solidFill>
                <a:latin typeface="Calibri" panose="020F0502020204030204" pitchFamily="34" charset="0"/>
              </a:rPr>
              <a:t>Eichler</a:t>
            </a:r>
            <a:r>
              <a:rPr lang="en-US" sz="2200" i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200" dirty="0">
                <a:solidFill>
                  <a:srgbClr val="000000"/>
                </a:solidFill>
                <a:latin typeface="Calibri" panose="020F0502020204030204" pitchFamily="34" charset="0"/>
              </a:rPr>
              <a:t>et al. </a:t>
            </a:r>
            <a:r>
              <a:rPr lang="en-US" sz="2200" i="0" dirty="0">
                <a:solidFill>
                  <a:srgbClr val="000000"/>
                </a:solidFill>
                <a:latin typeface="Calibri" panose="020F0502020204030204" pitchFamily="34" charset="0"/>
              </a:rPr>
              <a:t>(2013) Access to patient-level data – a boon to drug developers. </a:t>
            </a:r>
            <a:r>
              <a:rPr lang="en-IE" sz="2200" dirty="0">
                <a:solidFill>
                  <a:srgbClr val="000000"/>
                </a:solidFill>
                <a:latin typeface="Calibri" panose="020F0502020204030204" pitchFamily="34" charset="0"/>
              </a:rPr>
              <a:t>NEJM </a:t>
            </a:r>
            <a:r>
              <a:rPr lang="en-IE" sz="2200" i="0" dirty="0">
                <a:solidFill>
                  <a:srgbClr val="000000"/>
                </a:solidFill>
                <a:latin typeface="Calibri" panose="020F0502020204030204" pitchFamily="34" charset="0"/>
              </a:rPr>
              <a:t>369: 1577-8. </a:t>
            </a:r>
          </a:p>
          <a:p>
            <a:pPr marL="176213" indent="-176213" algn="l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None/>
            </a:pPr>
            <a:r>
              <a:rPr lang="en-US" sz="2200" i="0" dirty="0" err="1" smtClean="0">
                <a:solidFill>
                  <a:srgbClr val="000000"/>
                </a:solidFill>
                <a:latin typeface="Calibri" panose="020F0502020204030204" pitchFamily="34" charset="0"/>
              </a:rPr>
              <a:t>Drazen</a:t>
            </a:r>
            <a:r>
              <a:rPr lang="en-US" sz="2200" i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(2014). Open data. </a:t>
            </a:r>
            <a:r>
              <a:rPr lang="en-IE" sz="2200" dirty="0">
                <a:solidFill>
                  <a:srgbClr val="000000"/>
                </a:solidFill>
                <a:latin typeface="Calibri" panose="020F0502020204030204" pitchFamily="34" charset="0"/>
              </a:rPr>
              <a:t>NEJM </a:t>
            </a:r>
            <a:r>
              <a:rPr lang="en-IE" sz="2200" i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370: 662. </a:t>
            </a:r>
          </a:p>
          <a:p>
            <a:pPr marL="176213" indent="-176213" algn="l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None/>
            </a:pPr>
            <a:r>
              <a:rPr lang="en-US" sz="2200" i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Strom et al. (2014) Data sharing, year 1 - Access to data from industry-sponsored clinical trials. </a:t>
            </a:r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NEJM </a:t>
            </a:r>
            <a:r>
              <a:rPr lang="en-US" sz="2200" i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371: 2052-4.</a:t>
            </a:r>
          </a:p>
          <a:p>
            <a:pPr marL="176213" indent="-176213" algn="l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None/>
            </a:pPr>
            <a:r>
              <a:rPr lang="en-US" sz="2200" i="0" dirty="0" err="1">
                <a:solidFill>
                  <a:srgbClr val="000000"/>
                </a:solidFill>
                <a:latin typeface="Calibri" panose="020F0502020204030204" pitchFamily="34" charset="0"/>
              </a:rPr>
              <a:t>Bonini</a:t>
            </a:r>
            <a:r>
              <a:rPr lang="en-US" sz="2200" i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200" dirty="0">
                <a:solidFill>
                  <a:srgbClr val="000000"/>
                </a:solidFill>
                <a:latin typeface="Calibri" panose="020F0502020204030204" pitchFamily="34" charset="0"/>
              </a:rPr>
              <a:t>et </a:t>
            </a:r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al.</a:t>
            </a:r>
            <a:r>
              <a:rPr lang="en-US" sz="2200" i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200" i="0" dirty="0">
                <a:solidFill>
                  <a:srgbClr val="000000"/>
                </a:solidFill>
                <a:latin typeface="Calibri" panose="020F0502020204030204" pitchFamily="34" charset="0"/>
              </a:rPr>
              <a:t>(2014). Transparency and the </a:t>
            </a:r>
            <a:r>
              <a:rPr lang="en-US" sz="2200" i="0">
                <a:solidFill>
                  <a:srgbClr val="000000"/>
                </a:solidFill>
                <a:latin typeface="Calibri" panose="020F0502020204030204" pitchFamily="34" charset="0"/>
              </a:rPr>
              <a:t>European </a:t>
            </a:r>
            <a:r>
              <a:rPr lang="en-US" sz="2200" i="0" smtClean="0">
                <a:solidFill>
                  <a:srgbClr val="000000"/>
                </a:solidFill>
                <a:latin typeface="Calibri" panose="020F0502020204030204" pitchFamily="34" charset="0"/>
              </a:rPr>
              <a:t>Medicines </a:t>
            </a:r>
            <a:r>
              <a:rPr lang="en-US" sz="2200" i="0" dirty="0">
                <a:solidFill>
                  <a:srgbClr val="000000"/>
                </a:solidFill>
                <a:latin typeface="Calibri" panose="020F0502020204030204" pitchFamily="34" charset="0"/>
              </a:rPr>
              <a:t>Agency – sharing of clinical trial data. </a:t>
            </a:r>
            <a:r>
              <a:rPr lang="en-US" sz="2200" dirty="0">
                <a:solidFill>
                  <a:srgbClr val="000000"/>
                </a:solidFill>
                <a:latin typeface="Calibri" panose="020F0502020204030204" pitchFamily="34" charset="0"/>
              </a:rPr>
              <a:t>NEJM </a:t>
            </a:r>
            <a:r>
              <a:rPr lang="en-US" sz="2200" i="0" dirty="0">
                <a:solidFill>
                  <a:srgbClr val="000000"/>
                </a:solidFill>
                <a:latin typeface="Calibri" panose="020F0502020204030204" pitchFamily="34" charset="0"/>
              </a:rPr>
              <a:t>371: 2452-5.</a:t>
            </a:r>
          </a:p>
          <a:p>
            <a:pPr marL="176213" indent="-176213" algn="l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None/>
            </a:pPr>
            <a:r>
              <a:rPr lang="en-IE" sz="2200" i="0" dirty="0" err="1" smtClean="0">
                <a:solidFill>
                  <a:srgbClr val="000000"/>
                </a:solidFill>
                <a:latin typeface="Calibri" panose="020F0502020204030204" pitchFamily="34" charset="0"/>
              </a:rPr>
              <a:t>Drazen</a:t>
            </a:r>
            <a:r>
              <a:rPr lang="en-IE" sz="2200" i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IE" sz="2200" i="0" dirty="0">
                <a:solidFill>
                  <a:srgbClr val="000000"/>
                </a:solidFill>
                <a:latin typeface="Calibri" panose="020F0502020204030204" pitchFamily="34" charset="0"/>
              </a:rPr>
              <a:t>(2015). Sharing individual patient data from clinical trials. </a:t>
            </a:r>
            <a:r>
              <a:rPr lang="en-IE" sz="2200" dirty="0">
                <a:solidFill>
                  <a:srgbClr val="000000"/>
                </a:solidFill>
                <a:latin typeface="Calibri" panose="020F0502020204030204" pitchFamily="34" charset="0"/>
              </a:rPr>
              <a:t>NEJM </a:t>
            </a:r>
            <a:r>
              <a:rPr lang="en-IE" sz="2200" i="0" dirty="0">
                <a:solidFill>
                  <a:srgbClr val="000000"/>
                </a:solidFill>
                <a:latin typeface="Calibri" panose="020F0502020204030204" pitchFamily="34" charset="0"/>
              </a:rPr>
              <a:t>372: 201-2. </a:t>
            </a:r>
          </a:p>
          <a:p>
            <a:pPr marL="176213" indent="-176213" algn="l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None/>
            </a:pPr>
            <a:r>
              <a:rPr lang="en-US" sz="2200" i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Longo &amp; </a:t>
            </a:r>
            <a:r>
              <a:rPr lang="en-US" sz="2200" i="0" dirty="0" err="1" smtClean="0">
                <a:solidFill>
                  <a:srgbClr val="000000"/>
                </a:solidFill>
                <a:latin typeface="Calibri" panose="020F0502020204030204" pitchFamily="34" charset="0"/>
              </a:rPr>
              <a:t>Drazen</a:t>
            </a:r>
            <a:r>
              <a:rPr lang="en-US" sz="2200" i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(2016). Data sharing . </a:t>
            </a:r>
            <a:r>
              <a:rPr lang="en-US" sz="2200" dirty="0">
                <a:solidFill>
                  <a:srgbClr val="000000"/>
                </a:solidFill>
                <a:latin typeface="Calibri" panose="020F0502020204030204" pitchFamily="34" charset="0"/>
              </a:rPr>
              <a:t>NEJM </a:t>
            </a:r>
            <a:r>
              <a:rPr lang="en-US" sz="2200" i="0" dirty="0">
                <a:solidFill>
                  <a:srgbClr val="000000"/>
                </a:solidFill>
                <a:latin typeface="Calibri" panose="020F0502020204030204" pitchFamily="34" charset="0"/>
              </a:rPr>
              <a:t>374: </a:t>
            </a:r>
            <a:r>
              <a:rPr lang="en-US" sz="2200" i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176-7.</a:t>
            </a:r>
          </a:p>
          <a:p>
            <a:pPr marL="176213" indent="-176213" algn="l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None/>
            </a:pPr>
            <a:r>
              <a:rPr lang="en-US" sz="2200" i="0" dirty="0" err="1" smtClean="0">
                <a:solidFill>
                  <a:srgbClr val="000000"/>
                </a:solidFill>
                <a:latin typeface="Calibri" panose="020F0502020204030204" pitchFamily="34" charset="0"/>
              </a:rPr>
              <a:t>Taichman</a:t>
            </a:r>
            <a:r>
              <a:rPr lang="en-US" sz="2200" i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200" dirty="0">
                <a:solidFill>
                  <a:srgbClr val="000000"/>
                </a:solidFill>
                <a:latin typeface="Calibri" panose="020F0502020204030204" pitchFamily="34" charset="0"/>
              </a:rPr>
              <a:t>et al.</a:t>
            </a:r>
            <a:r>
              <a:rPr lang="en-US" sz="2200" i="0" dirty="0">
                <a:solidFill>
                  <a:srgbClr val="000000"/>
                </a:solidFill>
                <a:latin typeface="Calibri" panose="020F0502020204030204" pitchFamily="34" charset="0"/>
              </a:rPr>
              <a:t> (2016) Sharing clinical trial data - a proposal from the International Committee of Medical Journal Editors. </a:t>
            </a:r>
            <a:r>
              <a:rPr lang="en-US" sz="2200" dirty="0">
                <a:solidFill>
                  <a:srgbClr val="000000"/>
                </a:solidFill>
                <a:latin typeface="Calibri" panose="020F0502020204030204" pitchFamily="34" charset="0"/>
              </a:rPr>
              <a:t>NEJM </a:t>
            </a:r>
            <a:r>
              <a:rPr lang="en-US" sz="2200" i="0" dirty="0">
                <a:solidFill>
                  <a:srgbClr val="000000"/>
                </a:solidFill>
                <a:latin typeface="Calibri" panose="020F0502020204030204" pitchFamily="34" charset="0"/>
              </a:rPr>
              <a:t>374: 384-6.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None/>
            </a:pPr>
            <a:endParaRPr lang="fr-BE" altLang="en-US" sz="2200" i="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7411" name="Rectangle 4"/>
          <p:cNvSpPr txBox="1">
            <a:spLocks noChangeArrowheads="1"/>
          </p:cNvSpPr>
          <p:nvPr/>
        </p:nvSpPr>
        <p:spPr bwMode="auto">
          <a:xfrm>
            <a:off x="0" y="-243408"/>
            <a:ext cx="8928223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>
            <a:lvl1pPr algn="l">
              <a:buClr>
                <a:schemeClr val="bg2"/>
              </a:buClr>
              <a:buChar char="•"/>
              <a:defRPr sz="3200">
                <a:solidFill>
                  <a:schemeClr val="bg2"/>
                </a:solidFill>
                <a:latin typeface="Tahoma" pitchFamily="34" charset="0"/>
              </a:defRPr>
            </a:lvl1pPr>
            <a:lvl2pPr marL="742950" indent="-285750" algn="l">
              <a:buClr>
                <a:schemeClr val="bg2"/>
              </a:buClr>
              <a:buChar char="–"/>
              <a:defRPr sz="2800">
                <a:solidFill>
                  <a:schemeClr val="bg2"/>
                </a:solidFill>
                <a:latin typeface="Tahoma" pitchFamily="34" charset="0"/>
              </a:defRPr>
            </a:lvl2pPr>
            <a:lvl3pPr marL="1143000" indent="-228600" algn="l">
              <a:buClr>
                <a:schemeClr val="bg2"/>
              </a:buClr>
              <a:buChar char="n"/>
              <a:defRPr sz="2400">
                <a:solidFill>
                  <a:schemeClr val="bg2"/>
                </a:solidFill>
                <a:latin typeface="Tahoma" pitchFamily="34" charset="0"/>
              </a:defRPr>
            </a:lvl3pPr>
            <a:lvl4pPr marL="1600200" indent="-228600" algn="l">
              <a:buClr>
                <a:schemeClr val="bg2"/>
              </a:buClr>
              <a:buChar char="–"/>
              <a:defRPr sz="2000">
                <a:solidFill>
                  <a:schemeClr val="bg2"/>
                </a:solidFill>
                <a:latin typeface="Tahoma" pitchFamily="34" charset="0"/>
              </a:defRPr>
            </a:lvl4pPr>
            <a:lvl5pPr marL="2057400" indent="-228600" algn="l">
              <a:buClr>
                <a:schemeClr val="bg2"/>
              </a:buClr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 typeface="Monotype Sorts" pitchFamily="2" charset="2"/>
              <a:buNone/>
            </a:pPr>
            <a:r>
              <a:rPr lang="en-US" altLang="en-US" sz="3600" i="0" dirty="0" smtClean="0">
                <a:solidFill>
                  <a:srgbClr val="000000"/>
                </a:solidFill>
                <a:latin typeface="Calibri" pitchFamily="34" charset="0"/>
                <a:sym typeface="Symbol" pitchFamily="18" charset="2"/>
              </a:rPr>
              <a:t>Publications on data sharing in the NEJM</a:t>
            </a:r>
            <a:endParaRPr lang="en-US" altLang="en-US" sz="3600" i="0" dirty="0">
              <a:solidFill>
                <a:srgbClr val="000000"/>
              </a:solidFill>
              <a:latin typeface="Calibri" pitchFamily="34" charset="0"/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ChangeArrowheads="1"/>
          </p:cNvSpPr>
          <p:nvPr/>
        </p:nvSpPr>
        <p:spPr bwMode="auto">
          <a:xfrm>
            <a:off x="323528" y="981075"/>
            <a:ext cx="8748464" cy="6522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/>
          <a:p>
            <a:pPr marL="176213" indent="-176213" algn="l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None/>
            </a:pPr>
            <a:r>
              <a:rPr lang="en-US" sz="2200" i="0" dirty="0" err="1">
                <a:solidFill>
                  <a:srgbClr val="000000"/>
                </a:solidFill>
                <a:latin typeface="Calibri" panose="020F0502020204030204" pitchFamily="34" charset="0"/>
              </a:rPr>
              <a:t>Haug</a:t>
            </a:r>
            <a:r>
              <a:rPr lang="en-US" sz="2200" i="0" dirty="0">
                <a:solidFill>
                  <a:srgbClr val="000000"/>
                </a:solidFill>
                <a:latin typeface="Calibri" panose="020F0502020204030204" pitchFamily="34" charset="0"/>
              </a:rPr>
              <a:t> (2016) From patient to patient – sharing the data from patient to patient. </a:t>
            </a:r>
            <a:r>
              <a:rPr lang="en-US" sz="2200" dirty="0">
                <a:solidFill>
                  <a:srgbClr val="000000"/>
                </a:solidFill>
                <a:latin typeface="Calibri" panose="020F0502020204030204" pitchFamily="34" charset="0"/>
              </a:rPr>
              <a:t>NEJM </a:t>
            </a:r>
            <a:r>
              <a:rPr lang="en-US" sz="2200" i="0" dirty="0">
                <a:solidFill>
                  <a:srgbClr val="000000"/>
                </a:solidFill>
                <a:latin typeface="Calibri" panose="020F0502020204030204" pitchFamily="34" charset="0"/>
              </a:rPr>
              <a:t>374: 2409-11.</a:t>
            </a:r>
          </a:p>
          <a:p>
            <a:pPr marL="176213" indent="-176213" algn="l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None/>
            </a:pPr>
            <a:r>
              <a:rPr lang="en-US" sz="2200" i="0" dirty="0" err="1">
                <a:solidFill>
                  <a:srgbClr val="000000"/>
                </a:solidFill>
                <a:latin typeface="Calibri" panose="020F0502020204030204" pitchFamily="34" charset="0"/>
              </a:rPr>
              <a:t>Bierer</a:t>
            </a:r>
            <a:r>
              <a:rPr lang="en-US" sz="2200" i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200" dirty="0">
                <a:solidFill>
                  <a:srgbClr val="000000"/>
                </a:solidFill>
                <a:latin typeface="Calibri" panose="020F0502020204030204" pitchFamily="34" charset="0"/>
              </a:rPr>
              <a:t>et al. </a:t>
            </a:r>
            <a:r>
              <a:rPr lang="en-US" sz="2200" i="0" dirty="0">
                <a:solidFill>
                  <a:srgbClr val="000000"/>
                </a:solidFill>
                <a:latin typeface="Calibri" panose="020F0502020204030204" pitchFamily="34" charset="0"/>
              </a:rPr>
              <a:t>(2016) A global, neutral platform for sharing trial data. </a:t>
            </a:r>
            <a:r>
              <a:rPr lang="en-US" sz="2200" dirty="0">
                <a:solidFill>
                  <a:srgbClr val="000000"/>
                </a:solidFill>
                <a:latin typeface="Calibri" panose="020F0502020204030204" pitchFamily="34" charset="0"/>
              </a:rPr>
              <a:t>NEJM </a:t>
            </a:r>
            <a:r>
              <a:rPr lang="en-US" sz="2200" i="0" dirty="0">
                <a:solidFill>
                  <a:srgbClr val="000000"/>
                </a:solidFill>
                <a:latin typeface="Calibri" panose="020F0502020204030204" pitchFamily="34" charset="0"/>
              </a:rPr>
              <a:t>374: 2411-3.</a:t>
            </a:r>
          </a:p>
          <a:p>
            <a:pPr marL="176213" indent="-176213" algn="l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None/>
            </a:pPr>
            <a:r>
              <a:rPr lang="en-US" sz="2200" i="0" dirty="0" err="1" smtClean="0">
                <a:solidFill>
                  <a:srgbClr val="000000"/>
                </a:solidFill>
                <a:latin typeface="Calibri" panose="020F0502020204030204" pitchFamily="34" charset="0"/>
              </a:rPr>
              <a:t>Merson</a:t>
            </a:r>
            <a:r>
              <a:rPr lang="en-US" sz="2200" i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et </a:t>
            </a:r>
            <a:r>
              <a:rPr lang="en-US" sz="2200" dirty="0">
                <a:solidFill>
                  <a:srgbClr val="000000"/>
                </a:solidFill>
                <a:latin typeface="Calibri" panose="020F0502020204030204" pitchFamily="34" charset="0"/>
              </a:rPr>
              <a:t>al. </a:t>
            </a:r>
            <a:r>
              <a:rPr lang="en-US" sz="2200" i="0" dirty="0">
                <a:solidFill>
                  <a:srgbClr val="000000"/>
                </a:solidFill>
                <a:latin typeface="Calibri" panose="020F0502020204030204" pitchFamily="34" charset="0"/>
              </a:rPr>
              <a:t>(2016) </a:t>
            </a:r>
            <a:r>
              <a:rPr lang="en-US" sz="2200" i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Avoiding data dumpsters – toward equitable and useful data sharing. </a:t>
            </a:r>
            <a:r>
              <a:rPr lang="en-US" sz="2200" dirty="0">
                <a:solidFill>
                  <a:srgbClr val="000000"/>
                </a:solidFill>
                <a:latin typeface="Calibri" panose="020F0502020204030204" pitchFamily="34" charset="0"/>
              </a:rPr>
              <a:t>NEJM </a:t>
            </a:r>
            <a:r>
              <a:rPr lang="en-US" sz="2200" i="0" dirty="0">
                <a:solidFill>
                  <a:srgbClr val="000000"/>
                </a:solidFill>
                <a:latin typeface="Calibri" panose="020F0502020204030204" pitchFamily="34" charset="0"/>
              </a:rPr>
              <a:t>374: </a:t>
            </a:r>
            <a:r>
              <a:rPr lang="en-US" sz="2200" i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2414-5.</a:t>
            </a:r>
            <a:endParaRPr lang="en-US" sz="2200" i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176213" indent="-176213" algn="l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None/>
            </a:pPr>
            <a:r>
              <a:rPr lang="en-US" sz="2200" i="0" dirty="0" err="1" smtClean="0">
                <a:solidFill>
                  <a:srgbClr val="000000"/>
                </a:solidFill>
                <a:latin typeface="Calibri" panose="020F0502020204030204" pitchFamily="34" charset="0"/>
              </a:rPr>
              <a:t>Jumbe</a:t>
            </a:r>
            <a:r>
              <a:rPr lang="en-US" sz="2200" i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2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et </a:t>
            </a:r>
            <a:r>
              <a:rPr lang="en-US" sz="2200" dirty="0">
                <a:solidFill>
                  <a:srgbClr val="000000"/>
                </a:solidFill>
                <a:latin typeface="Calibri" panose="020F0502020204030204" pitchFamily="34" charset="0"/>
              </a:rPr>
              <a:t>al. </a:t>
            </a:r>
            <a:r>
              <a:rPr lang="en-US" sz="2200" i="0" dirty="0">
                <a:solidFill>
                  <a:srgbClr val="000000"/>
                </a:solidFill>
                <a:latin typeface="Calibri" panose="020F0502020204030204" pitchFamily="34" charset="0"/>
              </a:rPr>
              <a:t>(2016) </a:t>
            </a:r>
            <a:r>
              <a:rPr lang="en-US" sz="2200" i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data sharing and inductive learning – </a:t>
            </a:r>
            <a:r>
              <a:rPr lang="en-US" sz="2200" i="0" dirty="0">
                <a:solidFill>
                  <a:srgbClr val="000000"/>
                </a:solidFill>
                <a:latin typeface="Calibri" panose="020F0502020204030204" pitchFamily="34" charset="0"/>
              </a:rPr>
              <a:t>toward </a:t>
            </a:r>
            <a:r>
              <a:rPr lang="en-US" sz="2200" i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healthy birth, growth, and development. </a:t>
            </a:r>
            <a:r>
              <a:rPr lang="en-US" sz="2200" dirty="0">
                <a:solidFill>
                  <a:srgbClr val="000000"/>
                </a:solidFill>
                <a:latin typeface="Calibri" panose="020F0502020204030204" pitchFamily="34" charset="0"/>
              </a:rPr>
              <a:t>NEJM </a:t>
            </a:r>
            <a:r>
              <a:rPr lang="en-US" sz="2200" i="0" dirty="0">
                <a:solidFill>
                  <a:srgbClr val="000000"/>
                </a:solidFill>
                <a:latin typeface="Calibri" panose="020F0502020204030204" pitchFamily="34" charset="0"/>
              </a:rPr>
              <a:t>374: </a:t>
            </a:r>
            <a:r>
              <a:rPr lang="en-US" sz="2200" i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2415-7.</a:t>
            </a:r>
            <a:endParaRPr lang="en-US" sz="2200" i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176213" indent="-176213" algn="l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None/>
            </a:pPr>
            <a:r>
              <a:rPr lang="en-US" sz="2200" i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Lo &amp; DeMets </a:t>
            </a:r>
            <a:r>
              <a:rPr lang="en-US" sz="2200" i="0" dirty="0">
                <a:solidFill>
                  <a:srgbClr val="000000"/>
                </a:solidFill>
                <a:latin typeface="Calibri" panose="020F0502020204030204" pitchFamily="34" charset="0"/>
              </a:rPr>
              <a:t>(2016) Incentives for clinical </a:t>
            </a:r>
            <a:r>
              <a:rPr lang="en-US" sz="2200" i="0" dirty="0" err="1">
                <a:solidFill>
                  <a:srgbClr val="000000"/>
                </a:solidFill>
                <a:latin typeface="Calibri" panose="020F0502020204030204" pitchFamily="34" charset="0"/>
              </a:rPr>
              <a:t>trialists</a:t>
            </a:r>
            <a:r>
              <a:rPr lang="en-US" sz="2200" i="0" dirty="0">
                <a:solidFill>
                  <a:srgbClr val="000000"/>
                </a:solidFill>
                <a:latin typeface="Calibri" panose="020F0502020204030204" pitchFamily="34" charset="0"/>
              </a:rPr>
              <a:t> to share data. </a:t>
            </a:r>
            <a:r>
              <a:rPr lang="en-US" sz="2200" dirty="0">
                <a:solidFill>
                  <a:srgbClr val="000000"/>
                </a:solidFill>
                <a:latin typeface="Calibri" panose="020F0502020204030204" pitchFamily="34" charset="0"/>
              </a:rPr>
              <a:t>NEJM </a:t>
            </a:r>
            <a:r>
              <a:rPr lang="en-US" sz="2200" i="0" dirty="0">
                <a:solidFill>
                  <a:srgbClr val="000000"/>
                </a:solidFill>
                <a:latin typeface="Calibri" panose="020F0502020204030204" pitchFamily="34" charset="0"/>
              </a:rPr>
              <a:t>375: 1112-5. </a:t>
            </a:r>
          </a:p>
          <a:p>
            <a:pPr marL="176213" indent="-176213" algn="l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None/>
            </a:pPr>
            <a:r>
              <a:rPr lang="en-US" sz="2200" i="0" dirty="0">
                <a:solidFill>
                  <a:srgbClr val="000000"/>
                </a:solidFill>
                <a:latin typeface="Calibri" panose="020F0502020204030204" pitchFamily="34" charset="0"/>
              </a:rPr>
              <a:t>Rockhold </a:t>
            </a:r>
            <a:r>
              <a:rPr lang="en-US" sz="2200" dirty="0">
                <a:solidFill>
                  <a:srgbClr val="000000"/>
                </a:solidFill>
                <a:latin typeface="Calibri" panose="020F0502020204030204" pitchFamily="34" charset="0"/>
              </a:rPr>
              <a:t>et al.</a:t>
            </a:r>
            <a:r>
              <a:rPr lang="en-US" sz="2200" i="0" dirty="0">
                <a:solidFill>
                  <a:srgbClr val="000000"/>
                </a:solidFill>
                <a:latin typeface="Calibri" panose="020F0502020204030204" pitchFamily="34" charset="0"/>
              </a:rPr>
              <a:t> (2016) Data sharing at a crossroads. </a:t>
            </a:r>
            <a:r>
              <a:rPr lang="en-US" sz="2200" dirty="0">
                <a:solidFill>
                  <a:srgbClr val="000000"/>
                </a:solidFill>
                <a:latin typeface="Calibri" panose="020F0502020204030204" pitchFamily="34" charset="0"/>
              </a:rPr>
              <a:t>NEJM </a:t>
            </a:r>
            <a:r>
              <a:rPr lang="en-US" sz="2200" i="0" dirty="0">
                <a:solidFill>
                  <a:srgbClr val="000000"/>
                </a:solidFill>
                <a:latin typeface="Calibri" panose="020F0502020204030204" pitchFamily="34" charset="0"/>
              </a:rPr>
              <a:t>375: 1115-7.</a:t>
            </a:r>
          </a:p>
          <a:p>
            <a:pPr marL="176213" indent="-176213" algn="l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None/>
            </a:pPr>
            <a:r>
              <a:rPr lang="en-US" sz="2200" i="0" dirty="0">
                <a:solidFill>
                  <a:srgbClr val="000000"/>
                </a:solidFill>
                <a:latin typeface="Calibri" panose="020F0502020204030204" pitchFamily="34" charset="0"/>
              </a:rPr>
              <a:t>Strom </a:t>
            </a:r>
            <a:r>
              <a:rPr lang="en-US" sz="2200" dirty="0">
                <a:solidFill>
                  <a:srgbClr val="000000"/>
                </a:solidFill>
                <a:latin typeface="Calibri" panose="020F0502020204030204" pitchFamily="34" charset="0"/>
              </a:rPr>
              <a:t>et al.</a:t>
            </a:r>
            <a:r>
              <a:rPr lang="en-US" sz="2200" i="0" dirty="0">
                <a:solidFill>
                  <a:srgbClr val="000000"/>
                </a:solidFill>
                <a:latin typeface="Calibri" panose="020F0502020204030204" pitchFamily="34" charset="0"/>
              </a:rPr>
              <a:t> (2016) Data sharing – Is the juice worth the squeeze? </a:t>
            </a:r>
            <a:r>
              <a:rPr lang="en-US" sz="2200" dirty="0">
                <a:solidFill>
                  <a:srgbClr val="000000"/>
                </a:solidFill>
                <a:latin typeface="Calibri" panose="020F0502020204030204" pitchFamily="34" charset="0"/>
              </a:rPr>
              <a:t>NEJM </a:t>
            </a:r>
            <a:r>
              <a:rPr lang="en-US" sz="2200" i="0" dirty="0">
                <a:solidFill>
                  <a:srgbClr val="000000"/>
                </a:solidFill>
                <a:latin typeface="Calibri" panose="020F0502020204030204" pitchFamily="34" charset="0"/>
              </a:rPr>
              <a:t>375: 1608-9</a:t>
            </a:r>
            <a:r>
              <a:rPr lang="en-US" sz="2200" i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</a:p>
          <a:p>
            <a:pPr marL="176213" indent="-176213" algn="l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None/>
            </a:pPr>
            <a:r>
              <a:rPr lang="en-US" sz="2200" i="0" dirty="0" err="1" smtClean="0">
                <a:solidFill>
                  <a:srgbClr val="000000"/>
                </a:solidFill>
                <a:latin typeface="Calibri" panose="020F0502020204030204" pitchFamily="34" charset="0"/>
              </a:rPr>
              <a:t>Bierer</a:t>
            </a:r>
            <a:r>
              <a:rPr lang="en-US" sz="2200" i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200" i="0" dirty="0">
                <a:solidFill>
                  <a:srgbClr val="000000"/>
                </a:solidFill>
                <a:latin typeface="Calibri" panose="020F0502020204030204" pitchFamily="34" charset="0"/>
              </a:rPr>
              <a:t>e</a:t>
            </a:r>
            <a:r>
              <a:rPr lang="en-US" sz="2200" dirty="0">
                <a:solidFill>
                  <a:srgbClr val="000000"/>
                </a:solidFill>
                <a:latin typeface="Calibri" panose="020F0502020204030204" pitchFamily="34" charset="0"/>
              </a:rPr>
              <a:t>t al.</a:t>
            </a:r>
            <a:r>
              <a:rPr lang="en-US" sz="2200" i="0" dirty="0">
                <a:solidFill>
                  <a:srgbClr val="000000"/>
                </a:solidFill>
                <a:latin typeface="Calibri" panose="020F0502020204030204" pitchFamily="34" charset="0"/>
              </a:rPr>
              <a:t> (2017) Data authorship as an incentive to data sharing. </a:t>
            </a:r>
            <a:r>
              <a:rPr lang="en-US" sz="2200" dirty="0">
                <a:solidFill>
                  <a:srgbClr val="000000"/>
                </a:solidFill>
                <a:latin typeface="Calibri" panose="020F0502020204030204" pitchFamily="34" charset="0"/>
              </a:rPr>
              <a:t>NEJM </a:t>
            </a:r>
            <a:r>
              <a:rPr lang="en-US" sz="2200" i="0" dirty="0">
                <a:solidFill>
                  <a:srgbClr val="000000"/>
                </a:solidFill>
                <a:latin typeface="Calibri" panose="020F0502020204030204" pitchFamily="34" charset="0"/>
              </a:rPr>
              <a:t>376: 1684-7.</a:t>
            </a:r>
          </a:p>
          <a:p>
            <a:pPr marL="176213" indent="-176213" algn="l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None/>
            </a:pPr>
            <a:r>
              <a:rPr lang="en-US" sz="2200" i="0" dirty="0" err="1">
                <a:solidFill>
                  <a:srgbClr val="000000"/>
                </a:solidFill>
                <a:latin typeface="Calibri" panose="020F0502020204030204" pitchFamily="34" charset="0"/>
              </a:rPr>
              <a:t>Bertagnolli</a:t>
            </a:r>
            <a:r>
              <a:rPr lang="en-US" sz="2200" i="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200" dirty="0">
                <a:solidFill>
                  <a:srgbClr val="000000"/>
                </a:solidFill>
                <a:latin typeface="Calibri" panose="020F0502020204030204" pitchFamily="34" charset="0"/>
              </a:rPr>
              <a:t>et al.</a:t>
            </a:r>
            <a:r>
              <a:rPr lang="en-US" sz="2200" i="0" dirty="0">
                <a:solidFill>
                  <a:srgbClr val="000000"/>
                </a:solidFill>
                <a:latin typeface="Calibri" panose="020F0502020204030204" pitchFamily="34" charset="0"/>
              </a:rPr>
              <a:t> (2017) Advantages of a truly open-access data-sharing model. </a:t>
            </a:r>
            <a:r>
              <a:rPr lang="en-US" sz="2200" dirty="0">
                <a:solidFill>
                  <a:srgbClr val="000000"/>
                </a:solidFill>
                <a:latin typeface="Calibri" panose="020F0502020204030204" pitchFamily="34" charset="0"/>
              </a:rPr>
              <a:t>NEJM </a:t>
            </a:r>
            <a:r>
              <a:rPr lang="en-US" sz="2200" i="0" dirty="0">
                <a:solidFill>
                  <a:srgbClr val="000000"/>
                </a:solidFill>
                <a:latin typeface="Calibri" panose="020F0502020204030204" pitchFamily="34" charset="0"/>
              </a:rPr>
              <a:t>376: 1178-81.</a:t>
            </a:r>
          </a:p>
          <a:p>
            <a:pPr algn="l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None/>
            </a:pPr>
            <a:endParaRPr lang="en-US" sz="2200" i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Clr>
                <a:schemeClr val="bg2"/>
              </a:buClr>
              <a:buNone/>
            </a:pPr>
            <a:endParaRPr lang="fr-BE" altLang="en-US" sz="2200" i="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17411" name="Rectangle 4"/>
          <p:cNvSpPr txBox="1">
            <a:spLocks noChangeArrowheads="1"/>
          </p:cNvSpPr>
          <p:nvPr/>
        </p:nvSpPr>
        <p:spPr bwMode="auto">
          <a:xfrm>
            <a:off x="0" y="-243408"/>
            <a:ext cx="8928223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>
            <a:lvl1pPr algn="l">
              <a:buClr>
                <a:schemeClr val="bg2"/>
              </a:buClr>
              <a:buChar char="•"/>
              <a:defRPr sz="3200">
                <a:solidFill>
                  <a:schemeClr val="bg2"/>
                </a:solidFill>
                <a:latin typeface="Tahoma" pitchFamily="34" charset="0"/>
              </a:defRPr>
            </a:lvl1pPr>
            <a:lvl2pPr marL="742950" indent="-285750" algn="l">
              <a:buClr>
                <a:schemeClr val="bg2"/>
              </a:buClr>
              <a:buChar char="–"/>
              <a:defRPr sz="2800">
                <a:solidFill>
                  <a:schemeClr val="bg2"/>
                </a:solidFill>
                <a:latin typeface="Tahoma" pitchFamily="34" charset="0"/>
              </a:defRPr>
            </a:lvl2pPr>
            <a:lvl3pPr marL="1143000" indent="-228600" algn="l">
              <a:buClr>
                <a:schemeClr val="bg2"/>
              </a:buClr>
              <a:buChar char="n"/>
              <a:defRPr sz="2400">
                <a:solidFill>
                  <a:schemeClr val="bg2"/>
                </a:solidFill>
                <a:latin typeface="Tahoma" pitchFamily="34" charset="0"/>
              </a:defRPr>
            </a:lvl3pPr>
            <a:lvl4pPr marL="1600200" indent="-228600" algn="l">
              <a:buClr>
                <a:schemeClr val="bg2"/>
              </a:buClr>
              <a:buChar char="–"/>
              <a:defRPr sz="2000">
                <a:solidFill>
                  <a:schemeClr val="bg2"/>
                </a:solidFill>
                <a:latin typeface="Tahoma" pitchFamily="34" charset="0"/>
              </a:defRPr>
            </a:lvl4pPr>
            <a:lvl5pPr marL="2057400" indent="-228600" algn="l">
              <a:buClr>
                <a:schemeClr val="bg2"/>
              </a:buClr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 typeface="Monotype Sorts" pitchFamily="2" charset="2"/>
              <a:buNone/>
            </a:pPr>
            <a:r>
              <a:rPr lang="en-US" altLang="en-US" sz="3600" i="0" dirty="0" smtClean="0">
                <a:solidFill>
                  <a:srgbClr val="000000"/>
                </a:solidFill>
                <a:latin typeface="Calibri" pitchFamily="34" charset="0"/>
                <a:sym typeface="Symbol" pitchFamily="18" charset="2"/>
              </a:rPr>
              <a:t>Publications on data sharing in the NEJM</a:t>
            </a:r>
            <a:endParaRPr lang="en-US" altLang="en-US" sz="3600" i="0" dirty="0">
              <a:solidFill>
                <a:srgbClr val="000000"/>
              </a:solidFill>
              <a:latin typeface="Calibri" pitchFamily="34" charset="0"/>
              <a:sym typeface="Symbol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44906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584176"/>
            <a:ext cx="6801047" cy="5157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88640"/>
            <a:ext cx="6912768" cy="1380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>
            <a:lvl1pPr algn="l">
              <a:buClr>
                <a:schemeClr val="bg2"/>
              </a:buClr>
              <a:buChar char="•"/>
              <a:defRPr sz="3200">
                <a:solidFill>
                  <a:schemeClr val="bg2"/>
                </a:solidFill>
                <a:latin typeface="Tahoma" pitchFamily="34" charset="0"/>
              </a:defRPr>
            </a:lvl1pPr>
            <a:lvl2pPr marL="742950" indent="-285750" algn="l">
              <a:buClr>
                <a:schemeClr val="bg2"/>
              </a:buClr>
              <a:buChar char="–"/>
              <a:defRPr sz="2800">
                <a:solidFill>
                  <a:schemeClr val="bg2"/>
                </a:solidFill>
                <a:latin typeface="Tahoma" pitchFamily="34" charset="0"/>
              </a:defRPr>
            </a:lvl2pPr>
            <a:lvl3pPr marL="1143000" indent="-228600" algn="l">
              <a:buClr>
                <a:schemeClr val="bg2"/>
              </a:buClr>
              <a:buChar char="n"/>
              <a:defRPr sz="2400">
                <a:solidFill>
                  <a:schemeClr val="bg2"/>
                </a:solidFill>
                <a:latin typeface="Tahoma" pitchFamily="34" charset="0"/>
              </a:defRPr>
            </a:lvl3pPr>
            <a:lvl4pPr marL="1600200" indent="-228600" algn="l">
              <a:buClr>
                <a:schemeClr val="bg2"/>
              </a:buClr>
              <a:buChar char="–"/>
              <a:defRPr sz="2000">
                <a:solidFill>
                  <a:schemeClr val="bg2"/>
                </a:solidFill>
                <a:latin typeface="Tahoma" pitchFamily="34" charset="0"/>
              </a:defRPr>
            </a:lvl4pPr>
            <a:lvl5pPr marL="2057400" indent="-228600" algn="l">
              <a:buClr>
                <a:schemeClr val="bg2"/>
              </a:buClr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9pPr>
          </a:lstStyle>
          <a:p>
            <a:pPr algn="r">
              <a:lnSpc>
                <a:spcPct val="100000"/>
              </a:lnSpc>
              <a:spcBef>
                <a:spcPct val="50000"/>
              </a:spcBef>
              <a:buClrTx/>
              <a:buSzTx/>
              <a:buFontTx/>
              <a:buNone/>
            </a:pPr>
            <a:endParaRPr lang="en-GB" altLang="en-US" sz="1400" i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397315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IE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8" y="333375"/>
            <a:ext cx="8886825" cy="550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27904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642A47-D2F9-4926-832A-0F0C2FD22F33}" type="slidenum">
              <a:rPr lang="en-IE" smtClean="0"/>
              <a:pPr>
                <a:defRPr/>
              </a:pPr>
              <a:t>21</a:t>
            </a:fld>
            <a:endParaRPr lang="en-IE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4704"/>
            <a:ext cx="9144000" cy="5140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4358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789510"/>
              </p:ext>
            </p:extLst>
          </p:nvPr>
        </p:nvGraphicFramePr>
        <p:xfrm>
          <a:off x="1476375" y="1804592"/>
          <a:ext cx="6119813" cy="378460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04825"/>
                <a:gridCol w="1614988"/>
              </a:tblGrid>
              <a:tr h="684533">
                <a:tc>
                  <a:txBody>
                    <a:bodyPr/>
                    <a:lstStyle/>
                    <a:p>
                      <a:pPr marL="144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First</a:t>
                      </a:r>
                      <a:r>
                        <a:rPr lang="en-IE" sz="18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IE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 Research Proposals</a:t>
                      </a:r>
                      <a:endParaRPr lang="en-IE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7616" marR="47616" marT="95247" marB="9524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Number</a:t>
                      </a:r>
                      <a:endParaRPr lang="en-IE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7616" marR="47616" marT="95247" marB="95247" anchor="ctr"/>
                </a:tc>
              </a:tr>
              <a:tr h="442867">
                <a:tc>
                  <a:txBody>
                    <a:bodyPr/>
                    <a:lstStyle/>
                    <a:p>
                      <a:pPr marL="144000" algn="l" fontAlgn="b"/>
                      <a:r>
                        <a:rPr lang="en-IE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Epidemiologic study</a:t>
                      </a:r>
                    </a:p>
                  </a:txBody>
                  <a:tcPr marL="9524" marR="9524" marT="952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37</a:t>
                      </a:r>
                      <a:endParaRPr lang="en-IE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4" marR="9524" marT="9526" marB="0" anchor="ctr"/>
                </a:tc>
              </a:tr>
              <a:tr h="442867">
                <a:tc>
                  <a:txBody>
                    <a:bodyPr/>
                    <a:lstStyle/>
                    <a:p>
                      <a:pPr marL="144000" algn="l" fontAlgn="b"/>
                      <a:r>
                        <a:rPr lang="en-IE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Pooled </a:t>
                      </a:r>
                      <a:r>
                        <a:rPr lang="en-IE" sz="18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analysis / systematic review</a:t>
                      </a:r>
                      <a:endParaRPr lang="en-IE" sz="18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524" marR="9524" marT="952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27</a:t>
                      </a:r>
                      <a:endParaRPr lang="en-IE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4" marR="9524" marT="9526" marB="0" anchor="ctr"/>
                </a:tc>
              </a:tr>
              <a:tr h="442867">
                <a:tc>
                  <a:txBody>
                    <a:bodyPr/>
                    <a:lstStyle/>
                    <a:p>
                      <a:pPr marL="144000" algn="l" fontAlgn="b"/>
                      <a:r>
                        <a:rPr lang="en-IE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Methodologic </a:t>
                      </a:r>
                      <a:r>
                        <a:rPr lang="en-IE" sz="18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study</a:t>
                      </a:r>
                      <a:endParaRPr lang="en-IE" sz="18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524" marR="9524" marT="952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</a:t>
                      </a:r>
                      <a:endParaRPr lang="en-IE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4" marR="9524" marT="9526" marB="0" anchor="ctr"/>
                </a:tc>
              </a:tr>
              <a:tr h="442867">
                <a:tc>
                  <a:txBody>
                    <a:bodyPr/>
                    <a:lstStyle/>
                    <a:p>
                      <a:pPr marL="144000" algn="l" fontAlgn="b"/>
                      <a:r>
                        <a:rPr lang="en-IE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Sub-group </a:t>
                      </a:r>
                      <a:r>
                        <a:rPr lang="en-IE" sz="18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analysis</a:t>
                      </a:r>
                      <a:endParaRPr lang="en-IE" sz="18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524" marR="9524" marT="952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</a:t>
                      </a:r>
                    </a:p>
                  </a:txBody>
                  <a:tcPr marL="9524" marR="9524" marT="9526" marB="0" anchor="ctr"/>
                </a:tc>
              </a:tr>
              <a:tr h="442867">
                <a:tc>
                  <a:txBody>
                    <a:bodyPr/>
                    <a:lstStyle/>
                    <a:p>
                      <a:pPr marL="144000" algn="l" fontAlgn="b"/>
                      <a:r>
                        <a:rPr lang="en-IE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Re-analysis of original research question</a:t>
                      </a:r>
                    </a:p>
                  </a:txBody>
                  <a:tcPr marL="9524" marR="9524" marT="952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9524" marR="9524" marT="9526" marB="0" anchor="ctr"/>
                </a:tc>
              </a:tr>
              <a:tr h="442867">
                <a:tc>
                  <a:txBody>
                    <a:bodyPr/>
                    <a:lstStyle/>
                    <a:p>
                      <a:pPr marL="144000" algn="l" fontAlgn="b"/>
                      <a:r>
                        <a:rPr lang="en-IE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Economic evaluation</a:t>
                      </a:r>
                    </a:p>
                  </a:txBody>
                  <a:tcPr marL="9524" marR="9524" marT="952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9524" marR="9524" marT="9526" marB="0" anchor="ctr"/>
                </a:tc>
              </a:tr>
              <a:tr h="442867">
                <a:tc>
                  <a:txBody>
                    <a:bodyPr/>
                    <a:lstStyle/>
                    <a:p>
                      <a:pPr marL="144000" algn="l" fontAlgn="b"/>
                      <a:r>
                        <a:rPr lang="en-IE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Treatment optimisation study</a:t>
                      </a:r>
                    </a:p>
                  </a:txBody>
                  <a:tcPr marL="9524" marR="9524" marT="9526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IE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9524" marR="9524" marT="9526" marB="0" anchor="ctr"/>
                </a:tc>
              </a:tr>
            </a:tbl>
          </a:graphicData>
        </a:graphic>
      </p:graphicFrame>
      <p:sp>
        <p:nvSpPr>
          <p:cNvPr id="25631" name="Rectangle 4"/>
          <p:cNvSpPr txBox="1">
            <a:spLocks noChangeArrowheads="1"/>
          </p:cNvSpPr>
          <p:nvPr/>
        </p:nvSpPr>
        <p:spPr bwMode="auto">
          <a:xfrm>
            <a:off x="609600" y="-99392"/>
            <a:ext cx="7772400" cy="1600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>
            <a:lvl1pPr algn="l"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 typeface="Monotype Sorts" pitchFamily="2" charset="2"/>
              <a:buNone/>
            </a:pPr>
            <a:r>
              <a:rPr lang="en-US" altLang="en-US" sz="3600" i="0" dirty="0" smtClean="0">
                <a:sym typeface="Symbol" pitchFamily="18" charset="2"/>
              </a:rPr>
              <a:t>First 100 research proposals submitted to ClinicalStudyDataRequest.com</a:t>
            </a:r>
            <a:endParaRPr lang="en-US" altLang="en-US" sz="3600" i="0" dirty="0"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7529878"/>
              </p:ext>
            </p:extLst>
          </p:nvPr>
        </p:nvGraphicFramePr>
        <p:xfrm>
          <a:off x="1628403" y="1419144"/>
          <a:ext cx="5823917" cy="51133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87014"/>
                <a:gridCol w="1536903"/>
              </a:tblGrid>
              <a:tr h="684554">
                <a:tc>
                  <a:txBody>
                    <a:bodyPr/>
                    <a:lstStyle/>
                    <a:p>
                      <a:pPr marL="144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First</a:t>
                      </a:r>
                      <a:r>
                        <a:rPr lang="en-IE" sz="1800" b="1" kern="1200" baseline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IE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 Research Proposals</a:t>
                      </a:r>
                      <a:endParaRPr lang="en-IE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7615" marR="47615" marT="95250" marB="9525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Number</a:t>
                      </a:r>
                    </a:p>
                  </a:txBody>
                  <a:tcPr marL="47615" marR="47615" marT="95250" marB="95250" anchor="ctr"/>
                </a:tc>
              </a:tr>
              <a:tr h="442878">
                <a:tc>
                  <a:txBody>
                    <a:bodyPr/>
                    <a:lstStyle/>
                    <a:p>
                      <a:pPr marL="144000" algn="l" fontAlgn="b"/>
                      <a:r>
                        <a:rPr lang="en-IE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Predictive models</a:t>
                      </a:r>
                    </a:p>
                  </a:txBody>
                  <a:tcPr marL="9523" marR="9523" marT="9526" marB="0" anchor="ctr"/>
                </a:tc>
                <a:tc>
                  <a:txBody>
                    <a:bodyPr/>
                    <a:lstStyle/>
                    <a:p>
                      <a:pPr marL="144000" algn="ctr" fontAlgn="b"/>
                      <a:r>
                        <a:rPr lang="en-IE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49</a:t>
                      </a:r>
                    </a:p>
                  </a:txBody>
                  <a:tcPr marL="9523" marR="9523" marT="9526" marB="0" anchor="ctr"/>
                </a:tc>
              </a:tr>
              <a:tr h="442878">
                <a:tc>
                  <a:txBody>
                    <a:bodyPr/>
                    <a:lstStyle/>
                    <a:p>
                      <a:pPr marL="144000" algn="l" fontAlgn="b"/>
                      <a:r>
                        <a:rPr lang="en-IE" sz="18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Treatment effect models</a:t>
                      </a:r>
                      <a:endParaRPr lang="en-IE" sz="18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523" marR="9523" marT="9526" marB="0" anchor="ctr"/>
                </a:tc>
                <a:tc>
                  <a:txBody>
                    <a:bodyPr/>
                    <a:lstStyle/>
                    <a:p>
                      <a:pPr marL="144000" algn="ctr" fontAlgn="b"/>
                      <a:r>
                        <a:rPr lang="fr-BE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</a:t>
                      </a:r>
                      <a:endParaRPr lang="en-IE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3" marR="9523" marT="9526" marB="0" anchor="ctr"/>
                </a:tc>
              </a:tr>
              <a:tr h="442878">
                <a:tc>
                  <a:txBody>
                    <a:bodyPr/>
                    <a:lstStyle/>
                    <a:p>
                      <a:pPr marL="144000" algn="l" fontAlgn="b"/>
                      <a:r>
                        <a:rPr lang="en-IE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Meta-analysis</a:t>
                      </a:r>
                    </a:p>
                  </a:txBody>
                  <a:tcPr marL="9523" marR="9523" marT="9526" marB="0" anchor="ctr"/>
                </a:tc>
                <a:tc>
                  <a:txBody>
                    <a:bodyPr/>
                    <a:lstStyle/>
                    <a:p>
                      <a:pPr marL="144000" algn="ctr" fontAlgn="b"/>
                      <a:r>
                        <a:rPr lang="en-IE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11</a:t>
                      </a:r>
                      <a:endParaRPr lang="en-IE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3" marR="9523" marT="9526" marB="0" anchor="ctr"/>
                </a:tc>
              </a:tr>
              <a:tr h="442878">
                <a:tc>
                  <a:txBody>
                    <a:bodyPr/>
                    <a:lstStyle/>
                    <a:p>
                      <a:pPr marL="144000" algn="l" fontAlgn="b"/>
                      <a:r>
                        <a:rPr lang="en-IE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Survival analysis</a:t>
                      </a:r>
                    </a:p>
                  </a:txBody>
                  <a:tcPr marL="9523" marR="9523" marT="9526" marB="0" anchor="ctr"/>
                </a:tc>
                <a:tc>
                  <a:txBody>
                    <a:bodyPr/>
                    <a:lstStyle/>
                    <a:p>
                      <a:pPr marL="144000" algn="ctr" fontAlgn="b"/>
                      <a:r>
                        <a:rPr lang="en-IE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</a:t>
                      </a:r>
                    </a:p>
                  </a:txBody>
                  <a:tcPr marL="9523" marR="9523" marT="9526" marB="0" anchor="ctr"/>
                </a:tc>
              </a:tr>
              <a:tr h="442878">
                <a:tc>
                  <a:txBody>
                    <a:bodyPr/>
                    <a:lstStyle/>
                    <a:p>
                      <a:pPr marL="144000" algn="l" fontAlgn="b"/>
                      <a:r>
                        <a:rPr lang="en-IE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Novel </a:t>
                      </a:r>
                      <a:r>
                        <a:rPr lang="en-IE" sz="18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methods</a:t>
                      </a:r>
                      <a:endParaRPr lang="en-IE" sz="18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523" marR="9523" marT="9526" marB="0" anchor="ctr"/>
                </a:tc>
                <a:tc>
                  <a:txBody>
                    <a:bodyPr/>
                    <a:lstStyle/>
                    <a:p>
                      <a:pPr marL="144000" algn="ctr" fontAlgn="b"/>
                      <a:r>
                        <a:rPr lang="en-IE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9523" marR="9523" marT="9526" marB="0" anchor="ctr"/>
                </a:tc>
              </a:tr>
              <a:tr h="442878">
                <a:tc>
                  <a:txBody>
                    <a:bodyPr/>
                    <a:lstStyle/>
                    <a:p>
                      <a:pPr marL="144000" algn="l" fontAlgn="b"/>
                      <a:r>
                        <a:rPr lang="en-IE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Prognostic models</a:t>
                      </a:r>
                    </a:p>
                  </a:txBody>
                  <a:tcPr marL="9523" marR="9523" marT="9526" marB="0" anchor="ctr"/>
                </a:tc>
                <a:tc>
                  <a:txBody>
                    <a:bodyPr/>
                    <a:lstStyle/>
                    <a:p>
                      <a:pPr marL="144000" algn="ctr" fontAlgn="b"/>
                      <a:r>
                        <a:rPr lang="fr-BE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</a:t>
                      </a:r>
                      <a:endParaRPr lang="en-IE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3" marR="9523" marT="9526" marB="0" anchor="ctr"/>
                </a:tc>
              </a:tr>
              <a:tr h="442878">
                <a:tc>
                  <a:txBody>
                    <a:bodyPr/>
                    <a:lstStyle/>
                    <a:p>
                      <a:pPr marL="144000" algn="l" fontAlgn="b"/>
                      <a:r>
                        <a:rPr lang="en-IE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Correlation analysis</a:t>
                      </a:r>
                    </a:p>
                  </a:txBody>
                  <a:tcPr marL="9523" marR="9523" marT="9526" marB="0" anchor="ctr"/>
                </a:tc>
                <a:tc>
                  <a:txBody>
                    <a:bodyPr/>
                    <a:lstStyle/>
                    <a:p>
                      <a:pPr marL="144000" algn="ctr" fontAlgn="b"/>
                      <a:r>
                        <a:rPr lang="en-IE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9523" marR="9523" marT="9526" marB="0" anchor="ctr"/>
                </a:tc>
              </a:tr>
              <a:tr h="442878">
                <a:tc>
                  <a:txBody>
                    <a:bodyPr/>
                    <a:lstStyle/>
                    <a:p>
                      <a:pPr marL="144000" algn="l" fontAlgn="b"/>
                      <a:r>
                        <a:rPr lang="fr-BE" sz="18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Cluster </a:t>
                      </a:r>
                      <a:r>
                        <a:rPr lang="fr-BE" sz="1800" b="1" i="0" u="none" strike="noStrike" dirty="0" err="1" smtClean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analysis</a:t>
                      </a:r>
                      <a:endParaRPr lang="en-IE" sz="1800" b="1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9523" marR="9523" marT="9526" marB="0" anchor="ctr"/>
                </a:tc>
                <a:tc>
                  <a:txBody>
                    <a:bodyPr/>
                    <a:lstStyle/>
                    <a:p>
                      <a:pPr marL="144000" algn="ctr" fontAlgn="b"/>
                      <a:r>
                        <a:rPr lang="fr-BE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  <a:endParaRPr lang="en-IE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3" marR="9523" marT="9526" marB="0" anchor="ctr"/>
                </a:tc>
              </a:tr>
              <a:tr h="442878">
                <a:tc>
                  <a:txBody>
                    <a:bodyPr/>
                    <a:lstStyle/>
                    <a:p>
                      <a:pPr marL="144000" algn="l" fontAlgn="b"/>
                      <a:r>
                        <a:rPr lang="en-IE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Descriptive analysis</a:t>
                      </a:r>
                    </a:p>
                  </a:txBody>
                  <a:tcPr marL="9523" marR="9523" marT="9526" marB="0" anchor="ctr"/>
                </a:tc>
                <a:tc>
                  <a:txBody>
                    <a:bodyPr/>
                    <a:lstStyle/>
                    <a:p>
                      <a:pPr marL="144000" algn="ctr" fontAlgn="b"/>
                      <a:r>
                        <a:rPr lang="en-IE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9523" marR="9523" marT="9526" marB="0" anchor="ctr"/>
                </a:tc>
              </a:tr>
              <a:tr h="442878">
                <a:tc>
                  <a:txBody>
                    <a:bodyPr/>
                    <a:lstStyle/>
                    <a:p>
                      <a:pPr marL="144000" algn="l" fontAlgn="b"/>
                      <a:r>
                        <a:rPr lang="en-IE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Cost-effectiveness analysis</a:t>
                      </a:r>
                    </a:p>
                  </a:txBody>
                  <a:tcPr marL="9523" marR="9523" marT="9526" marB="0" anchor="ctr"/>
                </a:tc>
                <a:tc>
                  <a:txBody>
                    <a:bodyPr/>
                    <a:lstStyle/>
                    <a:p>
                      <a:pPr marL="144000" algn="ctr" fontAlgn="b"/>
                      <a:r>
                        <a:rPr lang="en-IE" sz="1800" b="0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9523" marR="9523" marT="9526" marB="0" anchor="ctr"/>
                </a:tc>
              </a:tr>
            </a:tbl>
          </a:graphicData>
        </a:graphic>
      </p:graphicFrame>
      <p:sp>
        <p:nvSpPr>
          <p:cNvPr id="6" name="Rectangle 4"/>
          <p:cNvSpPr txBox="1">
            <a:spLocks noChangeArrowheads="1"/>
          </p:cNvSpPr>
          <p:nvPr/>
        </p:nvSpPr>
        <p:spPr bwMode="auto">
          <a:xfrm>
            <a:off x="609600" y="-99392"/>
            <a:ext cx="7772400" cy="1600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>
            <a:lvl1pPr algn="l"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l"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l"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l"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l"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 typeface="Monotype Sorts" pitchFamily="2" charset="2"/>
              <a:buNone/>
            </a:pPr>
            <a:r>
              <a:rPr lang="en-US" altLang="en-US" sz="3600" i="0" dirty="0" smtClean="0">
                <a:sym typeface="Symbol" pitchFamily="18" charset="2"/>
              </a:rPr>
              <a:t>First 100 research proposals submitted to ClinicalStudyDataRequest.com</a:t>
            </a:r>
            <a:endParaRPr lang="en-US" altLang="en-US" sz="3600" i="0" dirty="0">
              <a:sym typeface="Symbol" pitchFamily="18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ChangeArrowheads="1"/>
          </p:cNvSpPr>
          <p:nvPr/>
        </p:nvSpPr>
        <p:spPr bwMode="auto">
          <a:xfrm>
            <a:off x="466725" y="1104900"/>
            <a:ext cx="8353425" cy="644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marL="457200" indent="-457200" algn="l">
              <a:buClr>
                <a:schemeClr val="bg2"/>
              </a:buClr>
              <a:buChar char="•"/>
              <a:defRPr sz="3200">
                <a:solidFill>
                  <a:schemeClr val="bg2"/>
                </a:solidFill>
                <a:latin typeface="Tahoma" pitchFamily="34" charset="0"/>
              </a:defRPr>
            </a:lvl1pPr>
            <a:lvl2pPr marL="742950" indent="-285750" algn="l">
              <a:buClr>
                <a:schemeClr val="bg2"/>
              </a:buClr>
              <a:buChar char="–"/>
              <a:defRPr sz="2800">
                <a:solidFill>
                  <a:schemeClr val="bg2"/>
                </a:solidFill>
                <a:latin typeface="Tahoma" pitchFamily="34" charset="0"/>
              </a:defRPr>
            </a:lvl2pPr>
            <a:lvl3pPr marL="1143000" indent="-228600" algn="l">
              <a:buClr>
                <a:schemeClr val="bg2"/>
              </a:buClr>
              <a:buChar char="n"/>
              <a:defRPr sz="2400">
                <a:solidFill>
                  <a:schemeClr val="bg2"/>
                </a:solidFill>
                <a:latin typeface="Tahoma" pitchFamily="34" charset="0"/>
              </a:defRPr>
            </a:lvl3pPr>
            <a:lvl4pPr marL="1600200" indent="-228600" algn="l">
              <a:buClr>
                <a:schemeClr val="bg2"/>
              </a:buClr>
              <a:buChar char="–"/>
              <a:defRPr sz="2000">
                <a:solidFill>
                  <a:schemeClr val="bg2"/>
                </a:solidFill>
                <a:latin typeface="Tahoma" pitchFamily="34" charset="0"/>
              </a:defRPr>
            </a:lvl4pPr>
            <a:lvl5pPr marL="2057400" indent="-228600" algn="l">
              <a:buClr>
                <a:schemeClr val="bg2"/>
              </a:buClr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9pPr>
          </a:lstStyle>
          <a:p>
            <a:pPr>
              <a:lnSpc>
                <a:spcPts val="3700"/>
              </a:lnSpc>
              <a:buSzTx/>
              <a:buFont typeface="Monotype Sorts" pitchFamily="2" charset="2"/>
              <a:buAutoNum type="arabicPeriod"/>
            </a:pPr>
            <a:r>
              <a:rPr lang="fr-BE" altLang="en-US" sz="2400" i="0" dirty="0" err="1">
                <a:latin typeface="Arial" charset="0"/>
              </a:rPr>
              <a:t>Immediate</a:t>
            </a:r>
            <a:r>
              <a:rPr lang="fr-BE" altLang="en-US" sz="2400" i="0" dirty="0">
                <a:latin typeface="Arial" charset="0"/>
              </a:rPr>
              <a:t> </a:t>
            </a:r>
            <a:r>
              <a:rPr lang="fr-BE" altLang="en-US" sz="2400" i="0" dirty="0" err="1">
                <a:latin typeface="Arial" charset="0"/>
              </a:rPr>
              <a:t>access</a:t>
            </a:r>
            <a:r>
              <a:rPr lang="fr-BE" altLang="en-US" sz="2400" i="0" dirty="0">
                <a:latin typeface="Arial" charset="0"/>
              </a:rPr>
              <a:t> to data at </a:t>
            </a:r>
            <a:r>
              <a:rPr lang="fr-BE" altLang="en-US" sz="2400" i="0" dirty="0" smtClean="0">
                <a:latin typeface="Arial" charset="0"/>
              </a:rPr>
              <a:t>no </a:t>
            </a:r>
            <a:r>
              <a:rPr lang="fr-BE" altLang="en-US" sz="2400" i="0" dirty="0" err="1" smtClean="0">
                <a:latin typeface="Arial" charset="0"/>
              </a:rPr>
              <a:t>cost</a:t>
            </a:r>
            <a:endParaRPr lang="fr-BE" altLang="en-US" sz="2400" i="0" dirty="0">
              <a:latin typeface="Arial" charset="0"/>
            </a:endParaRPr>
          </a:p>
          <a:p>
            <a:pPr>
              <a:lnSpc>
                <a:spcPts val="3700"/>
              </a:lnSpc>
              <a:buSzTx/>
              <a:buFont typeface="Monotype Sorts" pitchFamily="2" charset="2"/>
              <a:buAutoNum type="arabicPeriod"/>
            </a:pPr>
            <a:r>
              <a:rPr lang="fr-BE" altLang="en-US" sz="2400" i="0" dirty="0" err="1" smtClean="0">
                <a:latin typeface="Arial" charset="0"/>
              </a:rPr>
              <a:t>Results</a:t>
            </a:r>
            <a:r>
              <a:rPr lang="fr-BE" altLang="en-US" sz="2400" i="0" dirty="0" smtClean="0">
                <a:latin typeface="Arial" charset="0"/>
              </a:rPr>
              <a:t> </a:t>
            </a:r>
            <a:r>
              <a:rPr lang="fr-BE" altLang="en-US" sz="2400" i="0" dirty="0" err="1" smtClean="0">
                <a:latin typeface="Arial" charset="0"/>
              </a:rPr>
              <a:t>verifiable</a:t>
            </a:r>
            <a:r>
              <a:rPr lang="fr-BE" altLang="en-US" sz="2400" i="0" dirty="0" smtClean="0">
                <a:latin typeface="Arial" charset="0"/>
              </a:rPr>
              <a:t> by </a:t>
            </a:r>
            <a:r>
              <a:rPr lang="fr-BE" altLang="en-US" sz="2400" i="0" dirty="0" err="1" smtClean="0">
                <a:latin typeface="Arial" charset="0"/>
              </a:rPr>
              <a:t>others</a:t>
            </a:r>
            <a:r>
              <a:rPr lang="fr-BE" altLang="en-US" sz="2400" i="0" dirty="0" smtClean="0">
                <a:latin typeface="Arial" charset="0"/>
              </a:rPr>
              <a:t> (</a:t>
            </a:r>
            <a:r>
              <a:rPr lang="fr-BE" altLang="en-US" sz="2400" i="0" dirty="0" err="1" smtClean="0">
                <a:latin typeface="Arial" charset="0"/>
              </a:rPr>
              <a:t>reproducible</a:t>
            </a:r>
            <a:r>
              <a:rPr lang="fr-BE" altLang="en-US" sz="2400" i="0" dirty="0" smtClean="0">
                <a:latin typeface="Arial" charset="0"/>
              </a:rPr>
              <a:t> </a:t>
            </a:r>
            <a:r>
              <a:rPr lang="fr-BE" altLang="en-US" sz="2400" i="0" dirty="0" err="1" smtClean="0">
                <a:latin typeface="Arial" charset="0"/>
              </a:rPr>
              <a:t>research</a:t>
            </a:r>
            <a:r>
              <a:rPr lang="fr-BE" altLang="en-US" sz="2400" i="0" dirty="0" smtClean="0">
                <a:latin typeface="Arial" charset="0"/>
              </a:rPr>
              <a:t>)</a:t>
            </a:r>
            <a:endParaRPr lang="fr-BE" altLang="en-US" sz="2400" i="0" dirty="0">
              <a:latin typeface="Arial" charset="0"/>
            </a:endParaRPr>
          </a:p>
          <a:p>
            <a:pPr>
              <a:lnSpc>
                <a:spcPts val="3700"/>
              </a:lnSpc>
              <a:buSzTx/>
              <a:buFont typeface="Monotype Sorts" pitchFamily="2" charset="2"/>
              <a:buAutoNum type="arabicPeriod"/>
            </a:pPr>
            <a:r>
              <a:rPr lang="fr-BE" altLang="en-US" sz="2400" i="0" dirty="0">
                <a:latin typeface="Arial" charset="0"/>
              </a:rPr>
              <a:t>Elimination of </a:t>
            </a:r>
            <a:r>
              <a:rPr lang="fr-BE" altLang="en-US" sz="2400" i="0" dirty="0" err="1">
                <a:latin typeface="Arial" charset="0"/>
              </a:rPr>
              <a:t>unreliable</a:t>
            </a:r>
            <a:r>
              <a:rPr lang="fr-BE" altLang="en-US" sz="2400" i="0" dirty="0">
                <a:latin typeface="Arial" charset="0"/>
              </a:rPr>
              <a:t> </a:t>
            </a:r>
            <a:r>
              <a:rPr lang="fr-BE" altLang="en-US" sz="2400" i="0" dirty="0" smtClean="0">
                <a:latin typeface="Arial" charset="0"/>
              </a:rPr>
              <a:t>analyses (</a:t>
            </a:r>
            <a:r>
              <a:rPr lang="fr-BE" altLang="en-US" sz="2400" i="0" dirty="0" err="1" smtClean="0">
                <a:latin typeface="Arial" charset="0"/>
              </a:rPr>
              <a:t>goodbye</a:t>
            </a:r>
            <a:r>
              <a:rPr lang="fr-BE" altLang="en-US" sz="2400" i="0" dirty="0" smtClean="0">
                <a:latin typeface="Arial" charset="0"/>
              </a:rPr>
              <a:t> </a:t>
            </a:r>
            <a:r>
              <a:rPr lang="fr-BE" altLang="en-US" sz="2400" i="0" dirty="0" err="1">
                <a:latin typeface="Arial" charset="0"/>
              </a:rPr>
              <a:t>literature-based</a:t>
            </a:r>
            <a:r>
              <a:rPr lang="fr-BE" altLang="en-US" sz="2400" i="0" dirty="0">
                <a:latin typeface="Arial" charset="0"/>
              </a:rPr>
              <a:t> </a:t>
            </a:r>
            <a:r>
              <a:rPr lang="fr-BE" altLang="en-US" sz="2400" i="0" dirty="0" err="1">
                <a:latin typeface="Arial" charset="0"/>
              </a:rPr>
              <a:t>meta</a:t>
            </a:r>
            <a:r>
              <a:rPr lang="fr-BE" altLang="en-US" sz="2400" i="0" dirty="0">
                <a:latin typeface="Arial" charset="0"/>
              </a:rPr>
              <a:t>-analyses) and </a:t>
            </a:r>
            <a:r>
              <a:rPr lang="fr-BE" altLang="en-US" sz="2400" i="0" dirty="0" err="1">
                <a:latin typeface="Arial" charset="0"/>
              </a:rPr>
              <a:t>inferior</a:t>
            </a:r>
            <a:r>
              <a:rPr lang="fr-BE" altLang="en-US" sz="2400" i="0" dirty="0">
                <a:latin typeface="Arial" charset="0"/>
              </a:rPr>
              <a:t> </a:t>
            </a:r>
            <a:r>
              <a:rPr lang="fr-BE" altLang="en-US" sz="2400" i="0" dirty="0" err="1">
                <a:latin typeface="Arial" charset="0"/>
              </a:rPr>
              <a:t>statistical</a:t>
            </a:r>
            <a:r>
              <a:rPr lang="fr-BE" altLang="en-US" sz="2400" i="0" dirty="0">
                <a:latin typeface="Arial" charset="0"/>
              </a:rPr>
              <a:t> </a:t>
            </a:r>
            <a:r>
              <a:rPr lang="fr-BE" altLang="en-US" sz="2400" i="0" dirty="0" err="1">
                <a:latin typeface="Arial" charset="0"/>
              </a:rPr>
              <a:t>approaches</a:t>
            </a:r>
            <a:r>
              <a:rPr lang="fr-BE" altLang="en-US" sz="2400" i="0" dirty="0">
                <a:latin typeface="Arial" charset="0"/>
              </a:rPr>
              <a:t> (</a:t>
            </a:r>
            <a:r>
              <a:rPr lang="fr-BE" altLang="en-US" sz="2400" i="0" dirty="0" err="1">
                <a:latin typeface="Arial" charset="0"/>
              </a:rPr>
              <a:t>goodbye</a:t>
            </a:r>
            <a:r>
              <a:rPr lang="fr-BE" altLang="en-US" sz="2400" i="0" dirty="0">
                <a:latin typeface="Arial" charset="0"/>
              </a:rPr>
              <a:t> </a:t>
            </a:r>
            <a:r>
              <a:rPr lang="fr-BE" altLang="en-US" sz="2400" i="0" dirty="0" err="1">
                <a:latin typeface="Arial" charset="0"/>
              </a:rPr>
              <a:t>meta-regression</a:t>
            </a:r>
            <a:r>
              <a:rPr lang="fr-BE" altLang="en-US" sz="2400" i="0" dirty="0">
                <a:latin typeface="Arial" charset="0"/>
              </a:rPr>
              <a:t>)</a:t>
            </a:r>
          </a:p>
          <a:p>
            <a:pPr>
              <a:lnSpc>
                <a:spcPts val="3700"/>
              </a:lnSpc>
              <a:buSzTx/>
              <a:buFont typeface="Monotype Sorts" pitchFamily="2" charset="2"/>
              <a:buAutoNum type="arabicPeriod"/>
            </a:pPr>
            <a:r>
              <a:rPr lang="fr-BE" altLang="en-US" sz="2400" i="0" dirty="0">
                <a:latin typeface="Arial" charset="0"/>
              </a:rPr>
              <a:t>Evidence-</a:t>
            </a:r>
            <a:r>
              <a:rPr lang="fr-BE" altLang="en-US" sz="2400" i="0" dirty="0" err="1">
                <a:latin typeface="Arial" charset="0"/>
              </a:rPr>
              <a:t>based</a:t>
            </a:r>
            <a:r>
              <a:rPr lang="fr-BE" altLang="en-US" sz="2400" i="0" dirty="0">
                <a:latin typeface="Arial" charset="0"/>
              </a:rPr>
              <a:t> </a:t>
            </a:r>
            <a:r>
              <a:rPr lang="fr-BE" altLang="en-US" sz="2400" i="0" dirty="0" err="1">
                <a:latin typeface="Arial" charset="0"/>
              </a:rPr>
              <a:t>clinical</a:t>
            </a:r>
            <a:r>
              <a:rPr lang="fr-BE" altLang="en-US" sz="2400" i="0" dirty="0">
                <a:latin typeface="Arial" charset="0"/>
              </a:rPr>
              <a:t> trial designs</a:t>
            </a:r>
          </a:p>
          <a:p>
            <a:pPr>
              <a:lnSpc>
                <a:spcPts val="3700"/>
              </a:lnSpc>
              <a:buSzTx/>
              <a:buFont typeface="Monotype Sorts" pitchFamily="2" charset="2"/>
              <a:buAutoNum type="arabicPeriod"/>
            </a:pPr>
            <a:r>
              <a:rPr lang="fr-BE" altLang="en-US" sz="2400" i="0" dirty="0" err="1">
                <a:latin typeface="Arial" charset="0"/>
              </a:rPr>
              <a:t>Better</a:t>
            </a:r>
            <a:r>
              <a:rPr lang="fr-BE" altLang="en-US" sz="2400" i="0" dirty="0">
                <a:latin typeface="Arial" charset="0"/>
              </a:rPr>
              <a:t> </a:t>
            </a:r>
            <a:r>
              <a:rPr lang="fr-BE" altLang="en-US" sz="2400" i="0" dirty="0" err="1">
                <a:latin typeface="Arial" charset="0"/>
              </a:rPr>
              <a:t>prognostic</a:t>
            </a:r>
            <a:r>
              <a:rPr lang="fr-BE" altLang="en-US" sz="2400" i="0" dirty="0">
                <a:latin typeface="Arial" charset="0"/>
              </a:rPr>
              <a:t> </a:t>
            </a:r>
            <a:r>
              <a:rPr lang="fr-BE" altLang="en-US" sz="2400" i="0" dirty="0" err="1">
                <a:latin typeface="Arial" charset="0"/>
              </a:rPr>
              <a:t>models</a:t>
            </a:r>
            <a:endParaRPr lang="fr-BE" altLang="en-US" sz="2400" i="0" dirty="0">
              <a:latin typeface="Arial" charset="0"/>
            </a:endParaRPr>
          </a:p>
          <a:p>
            <a:pPr>
              <a:lnSpc>
                <a:spcPts val="3700"/>
              </a:lnSpc>
              <a:buSzTx/>
              <a:buFont typeface="Monotype Sorts" pitchFamily="2" charset="2"/>
              <a:buAutoNum type="arabicPeriod"/>
            </a:pPr>
            <a:r>
              <a:rPr lang="fr-BE" altLang="en-US" sz="2400" i="0" dirty="0">
                <a:latin typeface="Arial" charset="0"/>
              </a:rPr>
              <a:t>Identification / validation of </a:t>
            </a:r>
            <a:r>
              <a:rPr lang="fr-BE" altLang="en-US" sz="2400" i="0" dirty="0" err="1">
                <a:latin typeface="Arial" charset="0"/>
              </a:rPr>
              <a:t>predictive</a:t>
            </a:r>
            <a:r>
              <a:rPr lang="fr-BE" altLang="en-US" sz="2400" i="0" dirty="0">
                <a:latin typeface="Arial" charset="0"/>
              </a:rPr>
              <a:t> </a:t>
            </a:r>
            <a:r>
              <a:rPr lang="fr-BE" altLang="en-US" sz="2400" i="0" dirty="0" err="1">
                <a:latin typeface="Arial" charset="0"/>
              </a:rPr>
              <a:t>factors</a:t>
            </a:r>
            <a:endParaRPr lang="fr-BE" altLang="en-US" sz="2400" i="0" dirty="0">
              <a:latin typeface="Arial" charset="0"/>
            </a:endParaRPr>
          </a:p>
          <a:p>
            <a:pPr>
              <a:lnSpc>
                <a:spcPts val="3700"/>
              </a:lnSpc>
              <a:buSzTx/>
              <a:buFont typeface="Monotype Sorts" pitchFamily="2" charset="2"/>
              <a:buAutoNum type="arabicPeriod"/>
            </a:pPr>
            <a:r>
              <a:rPr lang="fr-BE" altLang="en-US" sz="2400" i="0" dirty="0">
                <a:latin typeface="Arial" charset="0"/>
              </a:rPr>
              <a:t>Development / validation of </a:t>
            </a:r>
            <a:r>
              <a:rPr lang="fr-BE" altLang="en-US" sz="2400" i="0" dirty="0" err="1">
                <a:latin typeface="Arial" charset="0"/>
              </a:rPr>
              <a:t>novel</a:t>
            </a:r>
            <a:r>
              <a:rPr lang="fr-BE" altLang="en-US" sz="2400" i="0" dirty="0">
                <a:latin typeface="Arial" charset="0"/>
              </a:rPr>
              <a:t> </a:t>
            </a:r>
            <a:r>
              <a:rPr lang="fr-BE" altLang="en-US" sz="2400" i="0" dirty="0" err="1">
                <a:latin typeface="Arial" charset="0"/>
              </a:rPr>
              <a:t>statistical</a:t>
            </a:r>
            <a:r>
              <a:rPr lang="fr-BE" altLang="en-US" sz="2400" i="0" dirty="0">
                <a:latin typeface="Arial" charset="0"/>
              </a:rPr>
              <a:t> </a:t>
            </a:r>
            <a:r>
              <a:rPr lang="fr-BE" altLang="en-US" sz="2400" i="0" dirty="0" err="1">
                <a:latin typeface="Arial" charset="0"/>
              </a:rPr>
              <a:t>methods</a:t>
            </a:r>
            <a:endParaRPr lang="fr-BE" altLang="en-US" sz="2400" i="0" dirty="0">
              <a:latin typeface="Arial" charset="0"/>
            </a:endParaRPr>
          </a:p>
          <a:p>
            <a:pPr>
              <a:lnSpc>
                <a:spcPts val="3700"/>
              </a:lnSpc>
              <a:buClr>
                <a:srgbClr val="FF0000"/>
              </a:buClr>
              <a:buSzTx/>
              <a:buFont typeface="Monotype Sorts" pitchFamily="2" charset="2"/>
              <a:buAutoNum type="arabicPeriod"/>
            </a:pPr>
            <a:r>
              <a:rPr lang="fr-BE" altLang="en-US" sz="2400" b="1" i="0" dirty="0">
                <a:solidFill>
                  <a:srgbClr val="FF0000"/>
                </a:solidFill>
                <a:latin typeface="Arial" charset="0"/>
              </a:rPr>
              <a:t>Patient </a:t>
            </a:r>
            <a:r>
              <a:rPr lang="fr-BE" altLang="en-US" sz="2400" b="1" i="0" dirty="0" err="1" smtClean="0">
                <a:solidFill>
                  <a:srgbClr val="FF0000"/>
                </a:solidFill>
                <a:latin typeface="Arial" charset="0"/>
              </a:rPr>
              <a:t>empowerment</a:t>
            </a:r>
            <a:r>
              <a:rPr lang="fr-BE" altLang="en-US" sz="2400" dirty="0" smtClean="0">
                <a:solidFill>
                  <a:srgbClr val="FF0000"/>
                </a:solidFill>
                <a:latin typeface="Arial" charset="0"/>
              </a:rPr>
              <a:t>! </a:t>
            </a:r>
            <a:endParaRPr lang="fr-BE" altLang="en-US" sz="2400" i="0" dirty="0">
              <a:solidFill>
                <a:srgbClr val="FF0000"/>
              </a:solidFill>
              <a:latin typeface="Arial" charset="0"/>
            </a:endParaRPr>
          </a:p>
          <a:p>
            <a:pPr>
              <a:lnSpc>
                <a:spcPts val="3700"/>
              </a:lnSpc>
              <a:buSzTx/>
              <a:buFont typeface="Monotype Sorts" pitchFamily="2" charset="2"/>
              <a:buNone/>
            </a:pPr>
            <a:endParaRPr lang="fr-BE" altLang="en-US" sz="2400" i="0" dirty="0">
              <a:latin typeface="Arial" charset="0"/>
            </a:endParaRPr>
          </a:p>
          <a:p>
            <a:pPr>
              <a:lnSpc>
                <a:spcPts val="3700"/>
              </a:lnSpc>
              <a:buSzTx/>
              <a:buFont typeface="Monotype Sorts" pitchFamily="2" charset="2"/>
              <a:buAutoNum type="arabicPeriod"/>
            </a:pPr>
            <a:endParaRPr lang="fr-BE" altLang="en-US" sz="2400" i="0" dirty="0">
              <a:latin typeface="Arial" charset="0"/>
            </a:endParaRPr>
          </a:p>
        </p:txBody>
      </p:sp>
      <p:sp>
        <p:nvSpPr>
          <p:cNvPr id="28675" name="Rectangle 4"/>
          <p:cNvSpPr txBox="1">
            <a:spLocks noChangeArrowheads="1"/>
          </p:cNvSpPr>
          <p:nvPr/>
        </p:nvSpPr>
        <p:spPr bwMode="auto">
          <a:xfrm>
            <a:off x="468313" y="-242888"/>
            <a:ext cx="8210550" cy="1600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>
            <a:lvl1pPr algn="l">
              <a:buClr>
                <a:schemeClr val="bg2"/>
              </a:buClr>
              <a:buChar char="•"/>
              <a:defRPr sz="3200">
                <a:solidFill>
                  <a:schemeClr val="bg2"/>
                </a:solidFill>
                <a:latin typeface="Tahoma" pitchFamily="34" charset="0"/>
              </a:defRPr>
            </a:lvl1pPr>
            <a:lvl2pPr marL="742950" indent="-285750" algn="l">
              <a:buClr>
                <a:schemeClr val="bg2"/>
              </a:buClr>
              <a:buChar char="–"/>
              <a:defRPr sz="2800">
                <a:solidFill>
                  <a:schemeClr val="bg2"/>
                </a:solidFill>
                <a:latin typeface="Tahoma" pitchFamily="34" charset="0"/>
              </a:defRPr>
            </a:lvl2pPr>
            <a:lvl3pPr marL="1143000" indent="-228600" algn="l">
              <a:buClr>
                <a:schemeClr val="bg2"/>
              </a:buClr>
              <a:buChar char="n"/>
              <a:defRPr sz="2400">
                <a:solidFill>
                  <a:schemeClr val="bg2"/>
                </a:solidFill>
                <a:latin typeface="Tahoma" pitchFamily="34" charset="0"/>
              </a:defRPr>
            </a:lvl3pPr>
            <a:lvl4pPr marL="1600200" indent="-228600" algn="l">
              <a:buClr>
                <a:schemeClr val="bg2"/>
              </a:buClr>
              <a:buChar char="–"/>
              <a:defRPr sz="2000">
                <a:solidFill>
                  <a:schemeClr val="bg2"/>
                </a:solidFill>
                <a:latin typeface="Tahoma" pitchFamily="34" charset="0"/>
              </a:defRPr>
            </a:lvl4pPr>
            <a:lvl5pPr marL="2057400" indent="-228600" algn="l">
              <a:buClr>
                <a:schemeClr val="bg2"/>
              </a:buClr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 typeface="Monotype Sorts" pitchFamily="2" charset="2"/>
              <a:buNone/>
            </a:pPr>
            <a:r>
              <a:rPr lang="en-US" altLang="en-US" sz="3600" i="0" dirty="0">
                <a:solidFill>
                  <a:srgbClr val="000000"/>
                </a:solidFill>
                <a:latin typeface="Calibri" pitchFamily="34" charset="0"/>
                <a:sym typeface="Symbol" pitchFamily="18" charset="2"/>
              </a:rPr>
              <a:t>Benefits of </a:t>
            </a:r>
            <a:r>
              <a:rPr lang="en-US" altLang="en-US" sz="3600" i="0" dirty="0" smtClean="0">
                <a:solidFill>
                  <a:srgbClr val="000000"/>
                </a:solidFill>
                <a:latin typeface="Calibri" pitchFamily="34" charset="0"/>
                <a:sym typeface="Symbol" pitchFamily="18" charset="2"/>
              </a:rPr>
              <a:t>open data </a:t>
            </a:r>
            <a:r>
              <a:rPr lang="en-US" altLang="en-US" sz="3600" i="0" dirty="0">
                <a:solidFill>
                  <a:srgbClr val="000000"/>
                </a:solidFill>
                <a:latin typeface="Calibri" pitchFamily="34" charset="0"/>
                <a:sym typeface="Symbol" pitchFamily="18" charset="2"/>
              </a:rPr>
              <a:t>sharing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ChangeArrowheads="1"/>
          </p:cNvSpPr>
          <p:nvPr/>
        </p:nvSpPr>
        <p:spPr bwMode="auto">
          <a:xfrm>
            <a:off x="466725" y="1104900"/>
            <a:ext cx="8353425" cy="3780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>
            <a:spAutoFit/>
          </a:bodyPr>
          <a:lstStyle>
            <a:lvl1pPr marL="457200" indent="-457200" algn="l">
              <a:buClr>
                <a:schemeClr val="bg2"/>
              </a:buClr>
              <a:buChar char="•"/>
              <a:defRPr sz="3200">
                <a:solidFill>
                  <a:schemeClr val="bg2"/>
                </a:solidFill>
                <a:latin typeface="Tahoma" pitchFamily="34" charset="0"/>
              </a:defRPr>
            </a:lvl1pPr>
            <a:lvl2pPr marL="742950" indent="-285750" algn="l">
              <a:buClr>
                <a:schemeClr val="bg2"/>
              </a:buClr>
              <a:buChar char="–"/>
              <a:defRPr sz="2800">
                <a:solidFill>
                  <a:schemeClr val="bg2"/>
                </a:solidFill>
                <a:latin typeface="Tahoma" pitchFamily="34" charset="0"/>
              </a:defRPr>
            </a:lvl2pPr>
            <a:lvl3pPr marL="1143000" indent="-228600" algn="l">
              <a:buClr>
                <a:schemeClr val="bg2"/>
              </a:buClr>
              <a:buChar char="n"/>
              <a:defRPr sz="2400">
                <a:solidFill>
                  <a:schemeClr val="bg2"/>
                </a:solidFill>
                <a:latin typeface="Tahoma" pitchFamily="34" charset="0"/>
              </a:defRPr>
            </a:lvl3pPr>
            <a:lvl4pPr marL="1600200" indent="-228600" algn="l">
              <a:buClr>
                <a:schemeClr val="bg2"/>
              </a:buClr>
              <a:buChar char="–"/>
              <a:defRPr sz="2000">
                <a:solidFill>
                  <a:schemeClr val="bg2"/>
                </a:solidFill>
                <a:latin typeface="Tahoma" pitchFamily="34" charset="0"/>
              </a:defRPr>
            </a:lvl4pPr>
            <a:lvl5pPr marL="2057400" indent="-228600" algn="l">
              <a:buClr>
                <a:schemeClr val="bg2"/>
              </a:buClr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9pPr>
          </a:lstStyle>
          <a:p>
            <a:pPr>
              <a:lnSpc>
                <a:spcPts val="3700"/>
              </a:lnSpc>
              <a:buSzTx/>
              <a:buFont typeface="Monotype Sorts" pitchFamily="2" charset="2"/>
              <a:buAutoNum type="arabicPeriod"/>
            </a:pPr>
            <a:r>
              <a:rPr lang="fr-BE" altLang="en-US" sz="2400" i="0" dirty="0" smtClean="0">
                <a:latin typeface="Arial" charset="0"/>
              </a:rPr>
              <a:t>Open </a:t>
            </a:r>
            <a:r>
              <a:rPr lang="fr-BE" altLang="en-US" sz="2400" i="0" dirty="0" err="1" smtClean="0">
                <a:latin typeface="Arial" charset="0"/>
              </a:rPr>
              <a:t>access</a:t>
            </a:r>
            <a:r>
              <a:rPr lang="fr-BE" altLang="en-US" sz="2400" i="0" dirty="0" smtClean="0">
                <a:latin typeface="Arial" charset="0"/>
              </a:rPr>
              <a:t> </a:t>
            </a:r>
            <a:r>
              <a:rPr lang="fr-BE" altLang="en-US" sz="2400" i="0" dirty="0" err="1" smtClean="0">
                <a:latin typeface="Arial" charset="0"/>
              </a:rPr>
              <a:t>without</a:t>
            </a:r>
            <a:r>
              <a:rPr lang="fr-BE" altLang="en-US" sz="2400" i="0" dirty="0" smtClean="0">
                <a:latin typeface="Arial" charset="0"/>
              </a:rPr>
              <a:t> </a:t>
            </a:r>
            <a:r>
              <a:rPr lang="fr-BE" altLang="en-US" sz="2400" i="0" dirty="0" err="1" smtClean="0">
                <a:latin typeface="Arial" charset="0"/>
              </a:rPr>
              <a:t>independent</a:t>
            </a:r>
            <a:r>
              <a:rPr lang="fr-BE" altLang="en-US" sz="2400" i="0" dirty="0" smtClean="0">
                <a:latin typeface="Arial" charset="0"/>
              </a:rPr>
              <a:t> </a:t>
            </a:r>
            <a:r>
              <a:rPr lang="fr-BE" altLang="en-US" sz="2400" i="0" dirty="0" err="1" smtClean="0">
                <a:latin typeface="Arial" charset="0"/>
              </a:rPr>
              <a:t>review</a:t>
            </a:r>
            <a:r>
              <a:rPr lang="fr-BE" altLang="en-US" sz="2400" i="0" dirty="0" smtClean="0">
                <a:latin typeface="Arial" charset="0"/>
              </a:rPr>
              <a:t> </a:t>
            </a:r>
            <a:r>
              <a:rPr lang="fr-BE" altLang="en-US" sz="2400" i="0" dirty="0" err="1" smtClean="0">
                <a:latin typeface="Arial" charset="0"/>
              </a:rPr>
              <a:t>process</a:t>
            </a:r>
            <a:r>
              <a:rPr lang="fr-BE" altLang="en-US" sz="2400" i="0" dirty="0" smtClean="0">
                <a:latin typeface="Arial" charset="0"/>
              </a:rPr>
              <a:t>?</a:t>
            </a:r>
            <a:endParaRPr lang="fr-BE" altLang="en-US" sz="2400" i="0" dirty="0" smtClean="0">
              <a:solidFill>
                <a:schemeClr val="bg1">
                  <a:lumMod val="60000"/>
                  <a:lumOff val="40000"/>
                </a:schemeClr>
              </a:solidFill>
              <a:latin typeface="Arial" charset="0"/>
            </a:endParaRPr>
          </a:p>
          <a:p>
            <a:pPr>
              <a:lnSpc>
                <a:spcPts val="3700"/>
              </a:lnSpc>
              <a:buSzTx/>
              <a:buFont typeface="Monotype Sorts" pitchFamily="2" charset="2"/>
              <a:buAutoNum type="arabicPeriod"/>
            </a:pPr>
            <a:r>
              <a:rPr lang="fr-BE" altLang="en-US" sz="2400" i="0" dirty="0" smtClean="0">
                <a:latin typeface="Arial" charset="0"/>
              </a:rPr>
              <a:t>Full data sharing, </a:t>
            </a:r>
            <a:r>
              <a:rPr lang="fr-BE" altLang="en-US" sz="2400" i="0" dirty="0" err="1" smtClean="0">
                <a:latin typeface="Arial" charset="0"/>
              </a:rPr>
              <a:t>rather</a:t>
            </a:r>
            <a:r>
              <a:rPr lang="fr-BE" altLang="en-US" sz="2400" i="0" dirty="0" smtClean="0">
                <a:latin typeface="Arial" charset="0"/>
              </a:rPr>
              <a:t> </a:t>
            </a:r>
            <a:r>
              <a:rPr lang="fr-BE" altLang="en-US" sz="2400" i="0" dirty="0" err="1" smtClean="0">
                <a:latin typeface="Arial" charset="0"/>
              </a:rPr>
              <a:t>than</a:t>
            </a:r>
            <a:r>
              <a:rPr lang="fr-BE" altLang="en-US" sz="2400" i="0" dirty="0" smtClean="0">
                <a:latin typeface="Arial" charset="0"/>
              </a:rPr>
              <a:t> data </a:t>
            </a:r>
            <a:r>
              <a:rPr lang="fr-BE" altLang="en-US" sz="2400" i="0" dirty="0" err="1" smtClean="0">
                <a:latin typeface="Arial" charset="0"/>
              </a:rPr>
              <a:t>access</a:t>
            </a:r>
            <a:r>
              <a:rPr lang="fr-BE" altLang="en-US" sz="2400" i="0" dirty="0" smtClean="0">
                <a:latin typeface="Arial" charset="0"/>
              </a:rPr>
              <a:t> on </a:t>
            </a:r>
            <a:r>
              <a:rPr lang="fr-BE" altLang="en-US" sz="2400" i="0" dirty="0" err="1" smtClean="0">
                <a:latin typeface="Arial" charset="0"/>
              </a:rPr>
              <a:t>website</a:t>
            </a:r>
            <a:r>
              <a:rPr lang="fr-BE" altLang="en-US" sz="2400" i="0" dirty="0" smtClean="0">
                <a:latin typeface="Arial" charset="0"/>
              </a:rPr>
              <a:t>?</a:t>
            </a:r>
            <a:endParaRPr lang="fr-BE" altLang="en-US" sz="2400" dirty="0">
              <a:solidFill>
                <a:schemeClr val="bg1">
                  <a:lumMod val="60000"/>
                  <a:lumOff val="40000"/>
                </a:schemeClr>
              </a:solidFill>
              <a:latin typeface="Arial" charset="0"/>
            </a:endParaRPr>
          </a:p>
          <a:p>
            <a:pPr>
              <a:lnSpc>
                <a:spcPts val="3700"/>
              </a:lnSpc>
              <a:buSzTx/>
              <a:buFont typeface="Monotype Sorts" pitchFamily="2" charset="2"/>
              <a:buAutoNum type="arabicPeriod"/>
            </a:pPr>
            <a:r>
              <a:rPr lang="fr-BE" altLang="en-US" sz="2400" i="0" dirty="0" err="1" smtClean="0">
                <a:latin typeface="Arial" charset="0"/>
              </a:rPr>
              <a:t>Acknowledgment</a:t>
            </a:r>
            <a:r>
              <a:rPr lang="fr-BE" altLang="en-US" sz="2400" i="0" dirty="0" smtClean="0">
                <a:latin typeface="Arial" charset="0"/>
              </a:rPr>
              <a:t> of data source in publications?</a:t>
            </a:r>
            <a:r>
              <a:rPr lang="fr-BE" altLang="en-US" sz="2400" i="0" dirty="0" smtClean="0">
                <a:solidFill>
                  <a:schemeClr val="bg1">
                    <a:lumMod val="60000"/>
                    <a:lumOff val="40000"/>
                  </a:schemeClr>
                </a:solidFill>
                <a:latin typeface="Arial" charset="0"/>
              </a:rPr>
              <a:t> </a:t>
            </a:r>
          </a:p>
          <a:p>
            <a:pPr>
              <a:lnSpc>
                <a:spcPts val="3700"/>
              </a:lnSpc>
              <a:buSzTx/>
              <a:buFont typeface="Monotype Sorts" pitchFamily="2" charset="2"/>
              <a:buAutoNum type="arabicPeriod"/>
            </a:pPr>
            <a:r>
              <a:rPr lang="fr-BE" altLang="en-US" sz="2400" i="0" dirty="0" err="1" smtClean="0">
                <a:latin typeface="Arial" charset="0"/>
              </a:rPr>
              <a:t>Involvement</a:t>
            </a:r>
            <a:r>
              <a:rPr lang="fr-BE" altLang="en-US" sz="2400" i="0" dirty="0" smtClean="0">
                <a:latin typeface="Arial" charset="0"/>
              </a:rPr>
              <a:t> of </a:t>
            </a:r>
            <a:r>
              <a:rPr lang="fr-BE" altLang="en-US" sz="2400" i="0" dirty="0" err="1" smtClean="0">
                <a:latin typeface="Arial" charset="0"/>
              </a:rPr>
              <a:t>investigators</a:t>
            </a:r>
            <a:r>
              <a:rPr lang="fr-BE" altLang="en-US" sz="2400" i="0" dirty="0" smtClean="0">
                <a:latin typeface="Arial" charset="0"/>
              </a:rPr>
              <a:t> </a:t>
            </a:r>
            <a:r>
              <a:rPr lang="fr-BE" altLang="en-US" sz="2400" i="0" dirty="0" err="1" smtClean="0">
                <a:latin typeface="Arial" charset="0"/>
              </a:rPr>
              <a:t>from</a:t>
            </a:r>
            <a:r>
              <a:rPr lang="fr-BE" altLang="en-US" sz="2400" i="0" dirty="0" smtClean="0">
                <a:latin typeface="Arial" charset="0"/>
              </a:rPr>
              <a:t> original trials?</a:t>
            </a:r>
          </a:p>
          <a:p>
            <a:pPr>
              <a:lnSpc>
                <a:spcPts val="3700"/>
              </a:lnSpc>
              <a:buSzTx/>
              <a:buFont typeface="Monotype Sorts" pitchFamily="2" charset="2"/>
              <a:buAutoNum type="arabicPeriod"/>
            </a:pPr>
            <a:r>
              <a:rPr lang="fr-BE" altLang="en-US" sz="2400" i="0" dirty="0" smtClean="0">
                <a:latin typeface="Arial" charset="0"/>
              </a:rPr>
              <a:t>Sharing </a:t>
            </a:r>
            <a:r>
              <a:rPr lang="fr-BE" altLang="en-US" sz="2400" i="0" dirty="0">
                <a:latin typeface="Arial" charset="0"/>
              </a:rPr>
              <a:t>of </a:t>
            </a:r>
            <a:r>
              <a:rPr lang="fr-BE" altLang="en-US" sz="2400" i="0" dirty="0" err="1">
                <a:latin typeface="Arial" charset="0"/>
              </a:rPr>
              <a:t>derived</a:t>
            </a:r>
            <a:r>
              <a:rPr lang="fr-BE" altLang="en-US" sz="2400" i="0" dirty="0">
                <a:latin typeface="Arial" charset="0"/>
              </a:rPr>
              <a:t> </a:t>
            </a:r>
            <a:r>
              <a:rPr lang="fr-BE" altLang="en-US" sz="2400" i="0" dirty="0" err="1">
                <a:latin typeface="Arial" charset="0"/>
              </a:rPr>
              <a:t>datasets</a:t>
            </a:r>
            <a:r>
              <a:rPr lang="fr-BE" altLang="en-US" sz="2400" i="0" dirty="0">
                <a:latin typeface="Arial" charset="0"/>
              </a:rPr>
              <a:t> / code for </a:t>
            </a:r>
            <a:r>
              <a:rPr lang="fr-BE" altLang="en-US" sz="2400" i="0" dirty="0" smtClean="0">
                <a:latin typeface="Arial" charset="0"/>
              </a:rPr>
              <a:t>analyses?</a:t>
            </a:r>
            <a:endParaRPr lang="fr-BE" altLang="en-US" sz="2400" dirty="0">
              <a:solidFill>
                <a:schemeClr val="bg1">
                  <a:lumMod val="60000"/>
                  <a:lumOff val="40000"/>
                </a:schemeClr>
              </a:solidFill>
              <a:latin typeface="Arial" charset="0"/>
            </a:endParaRPr>
          </a:p>
          <a:p>
            <a:pPr>
              <a:lnSpc>
                <a:spcPts val="3700"/>
              </a:lnSpc>
              <a:buSzTx/>
              <a:buFont typeface="Monotype Sorts" pitchFamily="2" charset="2"/>
              <a:buAutoNum type="arabicPeriod"/>
            </a:pPr>
            <a:r>
              <a:rPr lang="fr-BE" altLang="en-US" sz="2400" i="0" dirty="0" smtClean="0">
                <a:latin typeface="Arial" charset="0"/>
              </a:rPr>
              <a:t>Sharing of </a:t>
            </a:r>
            <a:r>
              <a:rPr lang="fr-BE" altLang="en-US" sz="2400" i="0" dirty="0" err="1" smtClean="0">
                <a:latin typeface="Arial" charset="0"/>
              </a:rPr>
              <a:t>linked</a:t>
            </a:r>
            <a:r>
              <a:rPr lang="fr-BE" altLang="en-US" sz="2400" i="0" dirty="0" smtClean="0">
                <a:latin typeface="Arial" charset="0"/>
              </a:rPr>
              <a:t> </a:t>
            </a:r>
            <a:r>
              <a:rPr lang="fr-BE" altLang="en-US" sz="2400" i="0" dirty="0" err="1" smtClean="0">
                <a:latin typeface="Arial" charset="0"/>
              </a:rPr>
              <a:t>biomarker</a:t>
            </a:r>
            <a:r>
              <a:rPr lang="fr-BE" altLang="en-US" sz="2400" i="0" dirty="0" smtClean="0">
                <a:latin typeface="Arial" charset="0"/>
              </a:rPr>
              <a:t> data </a:t>
            </a:r>
            <a:r>
              <a:rPr lang="fr-BE" altLang="en-US" sz="2400" i="0" dirty="0" err="1" smtClean="0">
                <a:latin typeface="Arial" charset="0"/>
              </a:rPr>
              <a:t>from</a:t>
            </a:r>
            <a:r>
              <a:rPr lang="fr-BE" altLang="en-US" sz="2400" i="0" dirty="0" smtClean="0">
                <a:latin typeface="Arial" charset="0"/>
              </a:rPr>
              <a:t> </a:t>
            </a:r>
            <a:r>
              <a:rPr lang="fr-BE" altLang="en-US" sz="2400" i="0" dirty="0" err="1" smtClean="0">
                <a:latin typeface="Arial" charset="0"/>
              </a:rPr>
              <a:t>biobanks</a:t>
            </a:r>
            <a:r>
              <a:rPr lang="fr-BE" altLang="en-US" sz="2400" i="0" dirty="0" smtClean="0">
                <a:latin typeface="Arial" charset="0"/>
              </a:rPr>
              <a:t>?</a:t>
            </a:r>
            <a:r>
              <a:rPr lang="fr-BE" altLang="en-US" sz="2400" dirty="0">
                <a:solidFill>
                  <a:schemeClr val="bg1">
                    <a:lumMod val="60000"/>
                    <a:lumOff val="40000"/>
                  </a:schemeClr>
                </a:solidFill>
                <a:latin typeface="Arial" charset="0"/>
              </a:rPr>
              <a:t/>
            </a:r>
            <a:br>
              <a:rPr lang="fr-BE" altLang="en-US" sz="2400" dirty="0">
                <a:solidFill>
                  <a:schemeClr val="bg1">
                    <a:lumMod val="60000"/>
                    <a:lumOff val="40000"/>
                  </a:schemeClr>
                </a:solidFill>
                <a:latin typeface="Arial" charset="0"/>
              </a:rPr>
            </a:br>
            <a:endParaRPr lang="fr-BE" altLang="en-US" sz="2400" i="0" dirty="0">
              <a:latin typeface="Arial" charset="0"/>
            </a:endParaRPr>
          </a:p>
        </p:txBody>
      </p:sp>
      <p:sp>
        <p:nvSpPr>
          <p:cNvPr id="28675" name="Rectangle 4"/>
          <p:cNvSpPr txBox="1">
            <a:spLocks noChangeArrowheads="1"/>
          </p:cNvSpPr>
          <p:nvPr/>
        </p:nvSpPr>
        <p:spPr bwMode="auto">
          <a:xfrm>
            <a:off x="468313" y="-242888"/>
            <a:ext cx="8210550" cy="1600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>
            <a:lvl1pPr algn="l">
              <a:buClr>
                <a:schemeClr val="bg2"/>
              </a:buClr>
              <a:buChar char="•"/>
              <a:defRPr sz="3200">
                <a:solidFill>
                  <a:schemeClr val="bg2"/>
                </a:solidFill>
                <a:latin typeface="Tahoma" pitchFamily="34" charset="0"/>
              </a:defRPr>
            </a:lvl1pPr>
            <a:lvl2pPr marL="742950" indent="-285750" algn="l">
              <a:buClr>
                <a:schemeClr val="bg2"/>
              </a:buClr>
              <a:buChar char="–"/>
              <a:defRPr sz="2800">
                <a:solidFill>
                  <a:schemeClr val="bg2"/>
                </a:solidFill>
                <a:latin typeface="Tahoma" pitchFamily="34" charset="0"/>
              </a:defRPr>
            </a:lvl2pPr>
            <a:lvl3pPr marL="1143000" indent="-228600" algn="l">
              <a:buClr>
                <a:schemeClr val="bg2"/>
              </a:buClr>
              <a:buChar char="n"/>
              <a:defRPr sz="2400">
                <a:solidFill>
                  <a:schemeClr val="bg2"/>
                </a:solidFill>
                <a:latin typeface="Tahoma" pitchFamily="34" charset="0"/>
              </a:defRPr>
            </a:lvl3pPr>
            <a:lvl4pPr marL="1600200" indent="-228600" algn="l">
              <a:buClr>
                <a:schemeClr val="bg2"/>
              </a:buClr>
              <a:buChar char="–"/>
              <a:defRPr sz="2000">
                <a:solidFill>
                  <a:schemeClr val="bg2"/>
                </a:solidFill>
                <a:latin typeface="Tahoma" pitchFamily="34" charset="0"/>
              </a:defRPr>
            </a:lvl4pPr>
            <a:lvl5pPr marL="2057400" indent="-228600" algn="l">
              <a:buClr>
                <a:schemeClr val="bg2"/>
              </a:buClr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 typeface="Monotype Sorts" pitchFamily="2" charset="2"/>
              <a:buNone/>
            </a:pPr>
            <a:r>
              <a:rPr lang="en-US" altLang="en-US" sz="3600" i="0" dirty="0" smtClean="0">
                <a:solidFill>
                  <a:srgbClr val="000000"/>
                </a:solidFill>
                <a:latin typeface="Calibri" pitchFamily="34" charset="0"/>
                <a:sym typeface="Symbol" pitchFamily="18" charset="2"/>
              </a:rPr>
              <a:t>Open questions about open sharing</a:t>
            </a:r>
            <a:endParaRPr lang="en-US" altLang="en-US" sz="3600" i="0" dirty="0">
              <a:solidFill>
                <a:srgbClr val="000000"/>
              </a:solidFill>
              <a:latin typeface="Calibri" pitchFamily="34" charset="0"/>
              <a:sym typeface="Symbol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97444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ChangeArrowheads="1"/>
          </p:cNvSpPr>
          <p:nvPr/>
        </p:nvSpPr>
        <p:spPr bwMode="auto">
          <a:xfrm>
            <a:off x="466725" y="1124744"/>
            <a:ext cx="8137723" cy="1660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marL="457200" indent="-457200" algn="l">
              <a:buClr>
                <a:schemeClr val="bg2"/>
              </a:buClr>
              <a:buChar char="•"/>
              <a:defRPr sz="3200">
                <a:solidFill>
                  <a:schemeClr val="bg2"/>
                </a:solidFill>
                <a:latin typeface="Tahoma" pitchFamily="34" charset="0"/>
              </a:defRPr>
            </a:lvl1pPr>
            <a:lvl2pPr marL="914400" indent="-457200" algn="l">
              <a:buClr>
                <a:schemeClr val="bg2"/>
              </a:buClr>
              <a:buChar char="–"/>
              <a:defRPr sz="2800">
                <a:solidFill>
                  <a:schemeClr val="bg2"/>
                </a:solidFill>
                <a:latin typeface="Tahoma" pitchFamily="34" charset="0"/>
              </a:defRPr>
            </a:lvl2pPr>
            <a:lvl3pPr marL="1143000" indent="-228600" algn="l">
              <a:buClr>
                <a:schemeClr val="bg2"/>
              </a:buClr>
              <a:buChar char="n"/>
              <a:defRPr sz="2400">
                <a:solidFill>
                  <a:schemeClr val="bg2"/>
                </a:solidFill>
                <a:latin typeface="Tahoma" pitchFamily="34" charset="0"/>
              </a:defRPr>
            </a:lvl3pPr>
            <a:lvl4pPr marL="1600200" indent="-228600" algn="l">
              <a:buClr>
                <a:schemeClr val="bg2"/>
              </a:buClr>
              <a:buChar char="–"/>
              <a:defRPr sz="2000">
                <a:solidFill>
                  <a:schemeClr val="bg2"/>
                </a:solidFill>
                <a:latin typeface="Tahoma" pitchFamily="34" charset="0"/>
              </a:defRPr>
            </a:lvl4pPr>
            <a:lvl5pPr marL="2057400" indent="-228600" algn="l">
              <a:buClr>
                <a:schemeClr val="bg2"/>
              </a:buClr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9pPr>
          </a:lstStyle>
          <a:p>
            <a:pPr>
              <a:lnSpc>
                <a:spcPts val="3700"/>
              </a:lnSpc>
              <a:buSzTx/>
              <a:buAutoNum type="arabicPeriod"/>
            </a:pPr>
            <a:r>
              <a:rPr lang="fr-BE" altLang="en-US" sz="2400" i="0" dirty="0" smtClean="0">
                <a:latin typeface="Arial" charset="0"/>
              </a:rPr>
              <a:t>Are people </a:t>
            </a:r>
            <a:r>
              <a:rPr lang="fr-BE" altLang="en-US" sz="2400" i="0" dirty="0" err="1" smtClean="0">
                <a:latin typeface="Arial" charset="0"/>
              </a:rPr>
              <a:t>ready</a:t>
            </a:r>
            <a:r>
              <a:rPr lang="fr-BE" altLang="en-US" sz="2400" i="0" dirty="0" smtClean="0">
                <a:latin typeface="Arial" charset="0"/>
              </a:rPr>
              <a:t> to </a:t>
            </a:r>
            <a:r>
              <a:rPr lang="fr-BE" altLang="en-US" sz="2400" i="0" dirty="0" err="1" smtClean="0">
                <a:latin typeface="Arial" charset="0"/>
              </a:rPr>
              <a:t>share</a:t>
            </a:r>
            <a:r>
              <a:rPr lang="fr-BE" altLang="en-US" sz="2400" i="0" dirty="0" smtClean="0">
                <a:latin typeface="Arial" charset="0"/>
              </a:rPr>
              <a:t> </a:t>
            </a:r>
            <a:r>
              <a:rPr lang="fr-BE" altLang="en-US" sz="2400" i="0" dirty="0" err="1" smtClean="0">
                <a:latin typeface="Arial" charset="0"/>
              </a:rPr>
              <a:t>personal</a:t>
            </a:r>
            <a:r>
              <a:rPr lang="fr-BE" altLang="en-US" sz="2400" i="0" dirty="0" smtClean="0">
                <a:latin typeface="Arial" charset="0"/>
              </a:rPr>
              <a:t> data?</a:t>
            </a:r>
          </a:p>
          <a:p>
            <a:pPr>
              <a:lnSpc>
                <a:spcPts val="3700"/>
              </a:lnSpc>
              <a:buSzTx/>
              <a:buAutoNum type="arabicPeriod"/>
            </a:pPr>
            <a:endParaRPr lang="fr-BE" altLang="en-US" sz="2400" i="0" dirty="0" smtClean="0">
              <a:latin typeface="Arial" charset="0"/>
            </a:endParaRPr>
          </a:p>
          <a:p>
            <a:pPr marL="0" indent="0">
              <a:lnSpc>
                <a:spcPts val="3700"/>
              </a:lnSpc>
              <a:buSzTx/>
              <a:buNone/>
            </a:pPr>
            <a:endParaRPr lang="fr-BE" altLang="en-US" sz="2400" i="0" dirty="0" smtClean="0">
              <a:latin typeface="Arial" charset="0"/>
            </a:endParaRPr>
          </a:p>
        </p:txBody>
      </p:sp>
      <p:sp>
        <p:nvSpPr>
          <p:cNvPr id="17411" name="Rectangle 4"/>
          <p:cNvSpPr txBox="1">
            <a:spLocks noChangeArrowheads="1"/>
          </p:cNvSpPr>
          <p:nvPr/>
        </p:nvSpPr>
        <p:spPr bwMode="auto">
          <a:xfrm>
            <a:off x="468313" y="-187325"/>
            <a:ext cx="821055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>
            <a:lvl1pPr algn="l">
              <a:buClr>
                <a:schemeClr val="bg2"/>
              </a:buClr>
              <a:buChar char="•"/>
              <a:defRPr sz="3200">
                <a:solidFill>
                  <a:schemeClr val="bg2"/>
                </a:solidFill>
                <a:latin typeface="Tahoma" pitchFamily="34" charset="0"/>
              </a:defRPr>
            </a:lvl1pPr>
            <a:lvl2pPr marL="742950" indent="-285750" algn="l">
              <a:buClr>
                <a:schemeClr val="bg2"/>
              </a:buClr>
              <a:buChar char="–"/>
              <a:defRPr sz="2800">
                <a:solidFill>
                  <a:schemeClr val="bg2"/>
                </a:solidFill>
                <a:latin typeface="Tahoma" pitchFamily="34" charset="0"/>
              </a:defRPr>
            </a:lvl2pPr>
            <a:lvl3pPr marL="1143000" indent="-228600" algn="l">
              <a:buClr>
                <a:schemeClr val="bg2"/>
              </a:buClr>
              <a:buChar char="n"/>
              <a:defRPr sz="2400">
                <a:solidFill>
                  <a:schemeClr val="bg2"/>
                </a:solidFill>
                <a:latin typeface="Tahoma" pitchFamily="34" charset="0"/>
              </a:defRPr>
            </a:lvl3pPr>
            <a:lvl4pPr marL="1600200" indent="-228600" algn="l">
              <a:buClr>
                <a:schemeClr val="bg2"/>
              </a:buClr>
              <a:buChar char="–"/>
              <a:defRPr sz="2000">
                <a:solidFill>
                  <a:schemeClr val="bg2"/>
                </a:solidFill>
                <a:latin typeface="Tahoma" pitchFamily="34" charset="0"/>
              </a:defRPr>
            </a:lvl4pPr>
            <a:lvl5pPr marL="2057400" indent="-228600" algn="l">
              <a:buClr>
                <a:schemeClr val="bg2"/>
              </a:buClr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 typeface="Monotype Sorts" pitchFamily="2" charset="2"/>
              <a:buNone/>
            </a:pPr>
            <a:r>
              <a:rPr lang="en-US" altLang="en-US" sz="3600" i="0" dirty="0" smtClean="0">
                <a:solidFill>
                  <a:srgbClr val="000000"/>
                </a:solidFill>
                <a:latin typeface="Calibri" pitchFamily="34" charset="0"/>
                <a:sym typeface="Symbol" pitchFamily="18" charset="2"/>
              </a:rPr>
              <a:t>Time to rethink open data?</a:t>
            </a:r>
            <a:endParaRPr lang="en-US" altLang="en-US" sz="3600" i="0" dirty="0">
              <a:solidFill>
                <a:srgbClr val="000000"/>
              </a:solidFill>
              <a:latin typeface="Calibri" pitchFamily="34" charset="0"/>
              <a:sym typeface="Symbol" pitchFamily="18" charset="2"/>
            </a:endParaRPr>
          </a:p>
        </p:txBody>
      </p:sp>
      <p:sp>
        <p:nvSpPr>
          <p:cNvPr id="2" name="AutoShape 2" descr="Image result for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sp>
        <p:nvSpPr>
          <p:cNvPr id="3" name="AutoShape 4" descr="Image result for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387701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ChangeArrowheads="1"/>
          </p:cNvSpPr>
          <p:nvPr/>
        </p:nvSpPr>
        <p:spPr bwMode="auto">
          <a:xfrm>
            <a:off x="466725" y="1124744"/>
            <a:ext cx="8137723" cy="1660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marL="457200" indent="-457200" algn="l">
              <a:buClr>
                <a:schemeClr val="bg2"/>
              </a:buClr>
              <a:buChar char="•"/>
              <a:defRPr sz="3200">
                <a:solidFill>
                  <a:schemeClr val="bg2"/>
                </a:solidFill>
                <a:latin typeface="Tahoma" pitchFamily="34" charset="0"/>
              </a:defRPr>
            </a:lvl1pPr>
            <a:lvl2pPr marL="914400" indent="-457200" algn="l">
              <a:buClr>
                <a:schemeClr val="bg2"/>
              </a:buClr>
              <a:buChar char="–"/>
              <a:defRPr sz="2800">
                <a:solidFill>
                  <a:schemeClr val="bg2"/>
                </a:solidFill>
                <a:latin typeface="Tahoma" pitchFamily="34" charset="0"/>
              </a:defRPr>
            </a:lvl2pPr>
            <a:lvl3pPr marL="1143000" indent="-228600" algn="l">
              <a:buClr>
                <a:schemeClr val="bg2"/>
              </a:buClr>
              <a:buChar char="n"/>
              <a:defRPr sz="2400">
                <a:solidFill>
                  <a:schemeClr val="bg2"/>
                </a:solidFill>
                <a:latin typeface="Tahoma" pitchFamily="34" charset="0"/>
              </a:defRPr>
            </a:lvl3pPr>
            <a:lvl4pPr marL="1600200" indent="-228600" algn="l">
              <a:buClr>
                <a:schemeClr val="bg2"/>
              </a:buClr>
              <a:buChar char="–"/>
              <a:defRPr sz="2000">
                <a:solidFill>
                  <a:schemeClr val="bg2"/>
                </a:solidFill>
                <a:latin typeface="Tahoma" pitchFamily="34" charset="0"/>
              </a:defRPr>
            </a:lvl4pPr>
            <a:lvl5pPr marL="2057400" indent="-228600" algn="l">
              <a:buClr>
                <a:schemeClr val="bg2"/>
              </a:buClr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9pPr>
          </a:lstStyle>
          <a:p>
            <a:pPr>
              <a:lnSpc>
                <a:spcPts val="3700"/>
              </a:lnSpc>
              <a:buSzTx/>
              <a:buAutoNum type="arabicPeriod"/>
            </a:pPr>
            <a:r>
              <a:rPr lang="fr-BE" altLang="en-US" sz="2400" i="0" dirty="0" smtClean="0">
                <a:latin typeface="Arial" charset="0"/>
              </a:rPr>
              <a:t>Are people </a:t>
            </a:r>
            <a:r>
              <a:rPr lang="fr-BE" altLang="en-US" sz="2400" i="0" dirty="0" err="1" smtClean="0">
                <a:latin typeface="Arial" charset="0"/>
              </a:rPr>
              <a:t>ready</a:t>
            </a:r>
            <a:r>
              <a:rPr lang="fr-BE" altLang="en-US" sz="2400" i="0" dirty="0" smtClean="0">
                <a:latin typeface="Arial" charset="0"/>
              </a:rPr>
              <a:t> to </a:t>
            </a:r>
            <a:r>
              <a:rPr lang="fr-BE" altLang="en-US" sz="2400" i="0" dirty="0" err="1" smtClean="0">
                <a:latin typeface="Arial" charset="0"/>
              </a:rPr>
              <a:t>share</a:t>
            </a:r>
            <a:r>
              <a:rPr lang="fr-BE" altLang="en-US" sz="2400" i="0" dirty="0" smtClean="0">
                <a:latin typeface="Arial" charset="0"/>
              </a:rPr>
              <a:t> </a:t>
            </a:r>
            <a:r>
              <a:rPr lang="fr-BE" altLang="en-US" sz="2400" i="0" dirty="0" err="1" smtClean="0">
                <a:latin typeface="Arial" charset="0"/>
              </a:rPr>
              <a:t>personal</a:t>
            </a:r>
            <a:r>
              <a:rPr lang="fr-BE" altLang="en-US" sz="2400" i="0" dirty="0" smtClean="0">
                <a:latin typeface="Arial" charset="0"/>
              </a:rPr>
              <a:t> data?</a:t>
            </a:r>
          </a:p>
          <a:p>
            <a:pPr>
              <a:lnSpc>
                <a:spcPts val="3700"/>
              </a:lnSpc>
              <a:buSzTx/>
              <a:buAutoNum type="arabicPeriod"/>
            </a:pPr>
            <a:endParaRPr lang="fr-BE" altLang="en-US" sz="2400" i="0" dirty="0" smtClean="0">
              <a:latin typeface="Arial" charset="0"/>
            </a:endParaRPr>
          </a:p>
          <a:p>
            <a:pPr marL="0" indent="0">
              <a:lnSpc>
                <a:spcPts val="3700"/>
              </a:lnSpc>
              <a:buSzTx/>
              <a:buNone/>
            </a:pPr>
            <a:endParaRPr lang="fr-BE" altLang="en-US" sz="2400" i="0" dirty="0" smtClean="0">
              <a:latin typeface="Arial" charset="0"/>
            </a:endParaRPr>
          </a:p>
        </p:txBody>
      </p:sp>
      <p:sp>
        <p:nvSpPr>
          <p:cNvPr id="17411" name="Rectangle 4"/>
          <p:cNvSpPr txBox="1">
            <a:spLocks noChangeArrowheads="1"/>
          </p:cNvSpPr>
          <p:nvPr/>
        </p:nvSpPr>
        <p:spPr bwMode="auto">
          <a:xfrm>
            <a:off x="468313" y="-187325"/>
            <a:ext cx="821055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>
            <a:lvl1pPr algn="l">
              <a:buClr>
                <a:schemeClr val="bg2"/>
              </a:buClr>
              <a:buChar char="•"/>
              <a:defRPr sz="3200">
                <a:solidFill>
                  <a:schemeClr val="bg2"/>
                </a:solidFill>
                <a:latin typeface="Tahoma" pitchFamily="34" charset="0"/>
              </a:defRPr>
            </a:lvl1pPr>
            <a:lvl2pPr marL="742950" indent="-285750" algn="l">
              <a:buClr>
                <a:schemeClr val="bg2"/>
              </a:buClr>
              <a:buChar char="–"/>
              <a:defRPr sz="2800">
                <a:solidFill>
                  <a:schemeClr val="bg2"/>
                </a:solidFill>
                <a:latin typeface="Tahoma" pitchFamily="34" charset="0"/>
              </a:defRPr>
            </a:lvl2pPr>
            <a:lvl3pPr marL="1143000" indent="-228600" algn="l">
              <a:buClr>
                <a:schemeClr val="bg2"/>
              </a:buClr>
              <a:buChar char="n"/>
              <a:defRPr sz="2400">
                <a:solidFill>
                  <a:schemeClr val="bg2"/>
                </a:solidFill>
                <a:latin typeface="Tahoma" pitchFamily="34" charset="0"/>
              </a:defRPr>
            </a:lvl3pPr>
            <a:lvl4pPr marL="1600200" indent="-228600" algn="l">
              <a:buClr>
                <a:schemeClr val="bg2"/>
              </a:buClr>
              <a:buChar char="–"/>
              <a:defRPr sz="2000">
                <a:solidFill>
                  <a:schemeClr val="bg2"/>
                </a:solidFill>
                <a:latin typeface="Tahoma" pitchFamily="34" charset="0"/>
              </a:defRPr>
            </a:lvl4pPr>
            <a:lvl5pPr marL="2057400" indent="-228600" algn="l">
              <a:buClr>
                <a:schemeClr val="bg2"/>
              </a:buClr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 typeface="Monotype Sorts" pitchFamily="2" charset="2"/>
              <a:buNone/>
            </a:pPr>
            <a:r>
              <a:rPr lang="en-US" altLang="en-US" sz="3600" i="0" dirty="0" smtClean="0">
                <a:solidFill>
                  <a:srgbClr val="000000"/>
                </a:solidFill>
                <a:latin typeface="Calibri" pitchFamily="34" charset="0"/>
                <a:sym typeface="Symbol" pitchFamily="18" charset="2"/>
              </a:rPr>
              <a:t>Time to rethink open data?</a:t>
            </a:r>
            <a:endParaRPr lang="en-US" altLang="en-US" sz="3600" i="0" dirty="0">
              <a:solidFill>
                <a:srgbClr val="000000"/>
              </a:solidFill>
              <a:latin typeface="Calibri" pitchFamily="34" charset="0"/>
              <a:sym typeface="Symbol" pitchFamily="18" charset="2"/>
            </a:endParaRPr>
          </a:p>
        </p:txBody>
      </p:sp>
      <p:sp>
        <p:nvSpPr>
          <p:cNvPr id="2" name="AutoShape 2" descr="Image result for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sp>
        <p:nvSpPr>
          <p:cNvPr id="3" name="AutoShape 4" descr="Image result for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pic>
        <p:nvPicPr>
          <p:cNvPr id="1030" name="Picture 6" descr="http://t1.gstatic.com/images?q=tbn:ANd9GcTLq0LyExnrsdaUgwZqPRNw5aJ9bhleyIZt0mm9fOP_Cic_qym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420888"/>
            <a:ext cx="3453833" cy="1197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10" descr="Image result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sp>
        <p:nvSpPr>
          <p:cNvPr id="5" name="AutoShape 12" descr="Image result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sp>
        <p:nvSpPr>
          <p:cNvPr id="6" name="AutoShape 14" descr="Image result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sp>
        <p:nvSpPr>
          <p:cNvPr id="7" name="AutoShape 16" descr="Image result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176556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ChangeArrowheads="1"/>
          </p:cNvSpPr>
          <p:nvPr/>
        </p:nvSpPr>
        <p:spPr bwMode="auto">
          <a:xfrm>
            <a:off x="466725" y="1124744"/>
            <a:ext cx="8137723" cy="2209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marL="457200" indent="-457200" algn="l">
              <a:buClr>
                <a:schemeClr val="bg2"/>
              </a:buClr>
              <a:buChar char="•"/>
              <a:defRPr sz="3200">
                <a:solidFill>
                  <a:schemeClr val="bg2"/>
                </a:solidFill>
                <a:latin typeface="Tahoma" pitchFamily="34" charset="0"/>
              </a:defRPr>
            </a:lvl1pPr>
            <a:lvl2pPr marL="914400" indent="-457200" algn="l">
              <a:buClr>
                <a:schemeClr val="bg2"/>
              </a:buClr>
              <a:buChar char="–"/>
              <a:defRPr sz="2800">
                <a:solidFill>
                  <a:schemeClr val="bg2"/>
                </a:solidFill>
                <a:latin typeface="Tahoma" pitchFamily="34" charset="0"/>
              </a:defRPr>
            </a:lvl2pPr>
            <a:lvl3pPr marL="1143000" indent="-228600" algn="l">
              <a:buClr>
                <a:schemeClr val="bg2"/>
              </a:buClr>
              <a:buChar char="n"/>
              <a:defRPr sz="2400">
                <a:solidFill>
                  <a:schemeClr val="bg2"/>
                </a:solidFill>
                <a:latin typeface="Tahoma" pitchFamily="34" charset="0"/>
              </a:defRPr>
            </a:lvl3pPr>
            <a:lvl4pPr marL="1600200" indent="-228600" algn="l">
              <a:buClr>
                <a:schemeClr val="bg2"/>
              </a:buClr>
              <a:buChar char="–"/>
              <a:defRPr sz="2000">
                <a:solidFill>
                  <a:schemeClr val="bg2"/>
                </a:solidFill>
                <a:latin typeface="Tahoma" pitchFamily="34" charset="0"/>
              </a:defRPr>
            </a:lvl4pPr>
            <a:lvl5pPr marL="2057400" indent="-228600" algn="l">
              <a:buClr>
                <a:schemeClr val="bg2"/>
              </a:buClr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9pPr>
          </a:lstStyle>
          <a:p>
            <a:pPr>
              <a:lnSpc>
                <a:spcPts val="3700"/>
              </a:lnSpc>
              <a:buSzTx/>
              <a:buAutoNum type="arabicPeriod"/>
            </a:pPr>
            <a:r>
              <a:rPr lang="fr-BE" altLang="en-US" sz="2400" i="0" dirty="0" smtClean="0">
                <a:latin typeface="Arial" charset="0"/>
              </a:rPr>
              <a:t>Are people </a:t>
            </a:r>
            <a:r>
              <a:rPr lang="fr-BE" altLang="en-US" sz="2400" i="0" dirty="0" err="1" smtClean="0">
                <a:latin typeface="Arial" charset="0"/>
              </a:rPr>
              <a:t>ready</a:t>
            </a:r>
            <a:r>
              <a:rPr lang="fr-BE" altLang="en-US" sz="2400" i="0" dirty="0" smtClean="0">
                <a:latin typeface="Arial" charset="0"/>
              </a:rPr>
              <a:t> to </a:t>
            </a:r>
            <a:r>
              <a:rPr lang="fr-BE" altLang="en-US" sz="2400" i="0" dirty="0" err="1" smtClean="0">
                <a:latin typeface="Arial" charset="0"/>
              </a:rPr>
              <a:t>share</a:t>
            </a:r>
            <a:r>
              <a:rPr lang="fr-BE" altLang="en-US" sz="2400" i="0" dirty="0" smtClean="0">
                <a:latin typeface="Arial" charset="0"/>
              </a:rPr>
              <a:t> </a:t>
            </a:r>
            <a:r>
              <a:rPr lang="fr-BE" altLang="en-US" sz="2400" i="0" dirty="0" err="1" smtClean="0">
                <a:latin typeface="Arial" charset="0"/>
              </a:rPr>
              <a:t>personal</a:t>
            </a:r>
            <a:r>
              <a:rPr lang="fr-BE" altLang="en-US" sz="2400" i="0" dirty="0" smtClean="0">
                <a:latin typeface="Arial" charset="0"/>
              </a:rPr>
              <a:t> data?</a:t>
            </a:r>
          </a:p>
          <a:p>
            <a:pPr>
              <a:lnSpc>
                <a:spcPts val="3700"/>
              </a:lnSpc>
              <a:buSzTx/>
              <a:buAutoNum type="arabicPeriod"/>
            </a:pPr>
            <a:r>
              <a:rPr lang="fr-BE" altLang="en-US" sz="2400" i="0" dirty="0" smtClean="0">
                <a:latin typeface="Arial" charset="0"/>
              </a:rPr>
              <a:t>Are </a:t>
            </a:r>
            <a:r>
              <a:rPr lang="fr-BE" altLang="en-US" sz="2400" i="0" dirty="0" err="1" smtClean="0">
                <a:latin typeface="Arial" charset="0"/>
              </a:rPr>
              <a:t>personal</a:t>
            </a:r>
            <a:r>
              <a:rPr lang="fr-BE" altLang="en-US" sz="2400" i="0" dirty="0" smtClean="0">
                <a:latin typeface="Arial" charset="0"/>
              </a:rPr>
              <a:t> data </a:t>
            </a:r>
            <a:r>
              <a:rPr lang="fr-BE" altLang="en-US" sz="2400" i="0" dirty="0" err="1" smtClean="0">
                <a:latin typeface="Arial" charset="0"/>
              </a:rPr>
              <a:t>secure</a:t>
            </a:r>
            <a:r>
              <a:rPr lang="fr-BE" altLang="en-US" sz="2400" i="0" dirty="0" smtClean="0">
                <a:latin typeface="Arial" charset="0"/>
              </a:rPr>
              <a:t>?</a:t>
            </a:r>
          </a:p>
          <a:p>
            <a:pPr>
              <a:lnSpc>
                <a:spcPts val="3700"/>
              </a:lnSpc>
              <a:buSzTx/>
              <a:buAutoNum type="arabicPeriod"/>
            </a:pPr>
            <a:endParaRPr lang="fr-BE" altLang="en-US" sz="2400" i="0" dirty="0" smtClean="0">
              <a:latin typeface="Arial" charset="0"/>
            </a:endParaRPr>
          </a:p>
          <a:p>
            <a:pPr marL="0" indent="0">
              <a:lnSpc>
                <a:spcPts val="3700"/>
              </a:lnSpc>
              <a:buSzTx/>
              <a:buNone/>
            </a:pPr>
            <a:endParaRPr lang="fr-BE" altLang="en-US" sz="2400" i="0" dirty="0" smtClean="0">
              <a:latin typeface="Arial" charset="0"/>
            </a:endParaRPr>
          </a:p>
        </p:txBody>
      </p:sp>
      <p:sp>
        <p:nvSpPr>
          <p:cNvPr id="17411" name="Rectangle 4"/>
          <p:cNvSpPr txBox="1">
            <a:spLocks noChangeArrowheads="1"/>
          </p:cNvSpPr>
          <p:nvPr/>
        </p:nvSpPr>
        <p:spPr bwMode="auto">
          <a:xfrm>
            <a:off x="468313" y="-187325"/>
            <a:ext cx="821055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>
            <a:lvl1pPr algn="l">
              <a:buClr>
                <a:schemeClr val="bg2"/>
              </a:buClr>
              <a:buChar char="•"/>
              <a:defRPr sz="3200">
                <a:solidFill>
                  <a:schemeClr val="bg2"/>
                </a:solidFill>
                <a:latin typeface="Tahoma" pitchFamily="34" charset="0"/>
              </a:defRPr>
            </a:lvl1pPr>
            <a:lvl2pPr marL="742950" indent="-285750" algn="l">
              <a:buClr>
                <a:schemeClr val="bg2"/>
              </a:buClr>
              <a:buChar char="–"/>
              <a:defRPr sz="2800">
                <a:solidFill>
                  <a:schemeClr val="bg2"/>
                </a:solidFill>
                <a:latin typeface="Tahoma" pitchFamily="34" charset="0"/>
              </a:defRPr>
            </a:lvl2pPr>
            <a:lvl3pPr marL="1143000" indent="-228600" algn="l">
              <a:buClr>
                <a:schemeClr val="bg2"/>
              </a:buClr>
              <a:buChar char="n"/>
              <a:defRPr sz="2400">
                <a:solidFill>
                  <a:schemeClr val="bg2"/>
                </a:solidFill>
                <a:latin typeface="Tahoma" pitchFamily="34" charset="0"/>
              </a:defRPr>
            </a:lvl3pPr>
            <a:lvl4pPr marL="1600200" indent="-228600" algn="l">
              <a:buClr>
                <a:schemeClr val="bg2"/>
              </a:buClr>
              <a:buChar char="–"/>
              <a:defRPr sz="2000">
                <a:solidFill>
                  <a:schemeClr val="bg2"/>
                </a:solidFill>
                <a:latin typeface="Tahoma" pitchFamily="34" charset="0"/>
              </a:defRPr>
            </a:lvl4pPr>
            <a:lvl5pPr marL="2057400" indent="-228600" algn="l">
              <a:buClr>
                <a:schemeClr val="bg2"/>
              </a:buClr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 typeface="Monotype Sorts" pitchFamily="2" charset="2"/>
              <a:buNone/>
            </a:pPr>
            <a:r>
              <a:rPr lang="en-US" altLang="en-US" sz="3600" i="0" dirty="0" smtClean="0">
                <a:solidFill>
                  <a:srgbClr val="000000"/>
                </a:solidFill>
                <a:latin typeface="Calibri" pitchFamily="34" charset="0"/>
                <a:sym typeface="Symbol" pitchFamily="18" charset="2"/>
              </a:rPr>
              <a:t>Time to rethink open data?</a:t>
            </a:r>
            <a:endParaRPr lang="en-US" altLang="en-US" sz="3600" i="0" dirty="0">
              <a:solidFill>
                <a:srgbClr val="000000"/>
              </a:solidFill>
              <a:latin typeface="Calibri" pitchFamily="34" charset="0"/>
              <a:sym typeface="Symbol" pitchFamily="18" charset="2"/>
            </a:endParaRPr>
          </a:p>
        </p:txBody>
      </p:sp>
      <p:sp>
        <p:nvSpPr>
          <p:cNvPr id="2" name="AutoShape 2" descr="Image result for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sp>
        <p:nvSpPr>
          <p:cNvPr id="3" name="AutoShape 4" descr="Image result for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pic>
        <p:nvPicPr>
          <p:cNvPr id="3074" name="Picture 2" descr="http://t2.gstatic.com/images?q=tbn:ANd9GcQeSWYbd6SGWZMoA6eHn7r2I2MMSb8t8GBFB-QgEZ7CbOouGWd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996952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228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ChangeArrowheads="1"/>
          </p:cNvSpPr>
          <p:nvPr/>
        </p:nvSpPr>
        <p:spPr bwMode="auto">
          <a:xfrm>
            <a:off x="466725" y="1124744"/>
            <a:ext cx="8137723" cy="2757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marL="457200" indent="-457200" algn="l">
              <a:buClr>
                <a:schemeClr val="bg2"/>
              </a:buClr>
              <a:buChar char="•"/>
              <a:defRPr sz="3200">
                <a:solidFill>
                  <a:schemeClr val="bg2"/>
                </a:solidFill>
                <a:latin typeface="Tahoma" pitchFamily="34" charset="0"/>
              </a:defRPr>
            </a:lvl1pPr>
            <a:lvl2pPr marL="914400" indent="-457200" algn="l">
              <a:buClr>
                <a:schemeClr val="bg2"/>
              </a:buClr>
              <a:buChar char="–"/>
              <a:defRPr sz="2800">
                <a:solidFill>
                  <a:schemeClr val="bg2"/>
                </a:solidFill>
                <a:latin typeface="Tahoma" pitchFamily="34" charset="0"/>
              </a:defRPr>
            </a:lvl2pPr>
            <a:lvl3pPr marL="1143000" indent="-228600" algn="l">
              <a:buClr>
                <a:schemeClr val="bg2"/>
              </a:buClr>
              <a:buChar char="n"/>
              <a:defRPr sz="2400">
                <a:solidFill>
                  <a:schemeClr val="bg2"/>
                </a:solidFill>
                <a:latin typeface="Tahoma" pitchFamily="34" charset="0"/>
              </a:defRPr>
            </a:lvl3pPr>
            <a:lvl4pPr marL="1600200" indent="-228600" algn="l">
              <a:buClr>
                <a:schemeClr val="bg2"/>
              </a:buClr>
              <a:buChar char="–"/>
              <a:defRPr sz="2000">
                <a:solidFill>
                  <a:schemeClr val="bg2"/>
                </a:solidFill>
                <a:latin typeface="Tahoma" pitchFamily="34" charset="0"/>
              </a:defRPr>
            </a:lvl4pPr>
            <a:lvl5pPr marL="2057400" indent="-228600" algn="l">
              <a:buClr>
                <a:schemeClr val="bg2"/>
              </a:buClr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9pPr>
          </a:lstStyle>
          <a:p>
            <a:pPr>
              <a:lnSpc>
                <a:spcPts val="3700"/>
              </a:lnSpc>
              <a:buSzTx/>
              <a:buAutoNum type="arabicPeriod"/>
            </a:pPr>
            <a:r>
              <a:rPr lang="fr-BE" altLang="en-US" sz="2400" i="0" dirty="0" smtClean="0">
                <a:latin typeface="Arial" charset="0"/>
              </a:rPr>
              <a:t>Are people </a:t>
            </a:r>
            <a:r>
              <a:rPr lang="fr-BE" altLang="en-US" sz="2400" i="0" dirty="0" err="1" smtClean="0">
                <a:latin typeface="Arial" charset="0"/>
              </a:rPr>
              <a:t>ready</a:t>
            </a:r>
            <a:r>
              <a:rPr lang="fr-BE" altLang="en-US" sz="2400" i="0" dirty="0" smtClean="0">
                <a:latin typeface="Arial" charset="0"/>
              </a:rPr>
              <a:t> to </a:t>
            </a:r>
            <a:r>
              <a:rPr lang="fr-BE" altLang="en-US" sz="2400" i="0" dirty="0" err="1" smtClean="0">
                <a:latin typeface="Arial" charset="0"/>
              </a:rPr>
              <a:t>share</a:t>
            </a:r>
            <a:r>
              <a:rPr lang="fr-BE" altLang="en-US" sz="2400" i="0" dirty="0" smtClean="0">
                <a:latin typeface="Arial" charset="0"/>
              </a:rPr>
              <a:t> </a:t>
            </a:r>
            <a:r>
              <a:rPr lang="fr-BE" altLang="en-US" sz="2400" i="0" dirty="0" err="1" smtClean="0">
                <a:latin typeface="Arial" charset="0"/>
              </a:rPr>
              <a:t>personal</a:t>
            </a:r>
            <a:r>
              <a:rPr lang="fr-BE" altLang="en-US" sz="2400" i="0" dirty="0" smtClean="0">
                <a:latin typeface="Arial" charset="0"/>
              </a:rPr>
              <a:t> data?</a:t>
            </a:r>
          </a:p>
          <a:p>
            <a:pPr>
              <a:lnSpc>
                <a:spcPts val="3700"/>
              </a:lnSpc>
              <a:buSzTx/>
              <a:buAutoNum type="arabicPeriod"/>
            </a:pPr>
            <a:r>
              <a:rPr lang="fr-BE" altLang="en-US" sz="2400" i="0" dirty="0" smtClean="0">
                <a:latin typeface="Arial" charset="0"/>
              </a:rPr>
              <a:t>Are </a:t>
            </a:r>
            <a:r>
              <a:rPr lang="fr-BE" altLang="en-US" sz="2400" i="0" dirty="0" err="1" smtClean="0">
                <a:latin typeface="Arial" charset="0"/>
              </a:rPr>
              <a:t>personal</a:t>
            </a:r>
            <a:r>
              <a:rPr lang="fr-BE" altLang="en-US" sz="2400" i="0" dirty="0" smtClean="0">
                <a:latin typeface="Arial" charset="0"/>
              </a:rPr>
              <a:t> data </a:t>
            </a:r>
            <a:r>
              <a:rPr lang="fr-BE" altLang="en-US" sz="2400" i="0" dirty="0" err="1" smtClean="0">
                <a:latin typeface="Arial" charset="0"/>
              </a:rPr>
              <a:t>secure</a:t>
            </a:r>
            <a:r>
              <a:rPr lang="fr-BE" altLang="en-US" sz="2400" i="0" dirty="0" smtClean="0">
                <a:latin typeface="Arial" charset="0"/>
              </a:rPr>
              <a:t>?</a:t>
            </a:r>
          </a:p>
          <a:p>
            <a:pPr>
              <a:lnSpc>
                <a:spcPts val="3700"/>
              </a:lnSpc>
              <a:buSzTx/>
              <a:buAutoNum type="arabicPeriod"/>
            </a:pPr>
            <a:r>
              <a:rPr lang="fr-BE" altLang="en-US" sz="2400" i="0" dirty="0" err="1" smtClean="0">
                <a:latin typeface="Arial" charset="0"/>
              </a:rPr>
              <a:t>Should</a:t>
            </a:r>
            <a:r>
              <a:rPr lang="fr-BE" altLang="en-US" sz="2400" i="0" dirty="0" smtClean="0">
                <a:latin typeface="Arial" charset="0"/>
              </a:rPr>
              <a:t> </a:t>
            </a:r>
            <a:r>
              <a:rPr lang="fr-BE" altLang="en-US" sz="2400" i="0" dirty="0" err="1" smtClean="0">
                <a:latin typeface="Arial" charset="0"/>
              </a:rPr>
              <a:t>personal</a:t>
            </a:r>
            <a:r>
              <a:rPr lang="fr-BE" altLang="en-US" sz="2400" i="0" dirty="0" smtClean="0">
                <a:latin typeface="Arial" charset="0"/>
              </a:rPr>
              <a:t> data use </a:t>
            </a:r>
            <a:r>
              <a:rPr lang="fr-BE" altLang="en-US" sz="2400" i="0" dirty="0" err="1" smtClean="0">
                <a:latin typeface="Arial" charset="0"/>
              </a:rPr>
              <a:t>be</a:t>
            </a:r>
            <a:r>
              <a:rPr lang="fr-BE" altLang="en-US" sz="2400" i="0" dirty="0" smtClean="0">
                <a:latin typeface="Arial" charset="0"/>
              </a:rPr>
              <a:t> </a:t>
            </a:r>
            <a:r>
              <a:rPr lang="fr-BE" altLang="en-US" sz="2400" i="0" dirty="0" err="1" smtClean="0">
                <a:latin typeface="Arial" charset="0"/>
              </a:rPr>
              <a:t>controlled</a:t>
            </a:r>
            <a:r>
              <a:rPr lang="fr-BE" altLang="en-US" sz="2400" i="0" dirty="0" smtClean="0">
                <a:latin typeface="Arial" charset="0"/>
              </a:rPr>
              <a:t>? </a:t>
            </a:r>
          </a:p>
          <a:p>
            <a:pPr>
              <a:lnSpc>
                <a:spcPts val="3700"/>
              </a:lnSpc>
              <a:buSzTx/>
              <a:buAutoNum type="arabicPeriod"/>
            </a:pPr>
            <a:endParaRPr lang="fr-BE" altLang="en-US" sz="2400" i="0" dirty="0" smtClean="0">
              <a:latin typeface="Arial" charset="0"/>
            </a:endParaRPr>
          </a:p>
          <a:p>
            <a:pPr marL="0" indent="0">
              <a:lnSpc>
                <a:spcPts val="3700"/>
              </a:lnSpc>
              <a:buSzTx/>
              <a:buNone/>
            </a:pPr>
            <a:endParaRPr lang="fr-BE" altLang="en-US" sz="2400" i="0" dirty="0" smtClean="0">
              <a:latin typeface="Arial" charset="0"/>
            </a:endParaRPr>
          </a:p>
        </p:txBody>
      </p:sp>
      <p:sp>
        <p:nvSpPr>
          <p:cNvPr id="17411" name="Rectangle 4"/>
          <p:cNvSpPr txBox="1">
            <a:spLocks noChangeArrowheads="1"/>
          </p:cNvSpPr>
          <p:nvPr/>
        </p:nvSpPr>
        <p:spPr bwMode="auto">
          <a:xfrm>
            <a:off x="468313" y="-187325"/>
            <a:ext cx="821055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>
            <a:lvl1pPr algn="l">
              <a:buClr>
                <a:schemeClr val="bg2"/>
              </a:buClr>
              <a:buChar char="•"/>
              <a:defRPr sz="3200">
                <a:solidFill>
                  <a:schemeClr val="bg2"/>
                </a:solidFill>
                <a:latin typeface="Tahoma" pitchFamily="34" charset="0"/>
              </a:defRPr>
            </a:lvl1pPr>
            <a:lvl2pPr marL="742950" indent="-285750" algn="l">
              <a:buClr>
                <a:schemeClr val="bg2"/>
              </a:buClr>
              <a:buChar char="–"/>
              <a:defRPr sz="2800">
                <a:solidFill>
                  <a:schemeClr val="bg2"/>
                </a:solidFill>
                <a:latin typeface="Tahoma" pitchFamily="34" charset="0"/>
              </a:defRPr>
            </a:lvl2pPr>
            <a:lvl3pPr marL="1143000" indent="-228600" algn="l">
              <a:buClr>
                <a:schemeClr val="bg2"/>
              </a:buClr>
              <a:buChar char="n"/>
              <a:defRPr sz="2400">
                <a:solidFill>
                  <a:schemeClr val="bg2"/>
                </a:solidFill>
                <a:latin typeface="Tahoma" pitchFamily="34" charset="0"/>
              </a:defRPr>
            </a:lvl3pPr>
            <a:lvl4pPr marL="1600200" indent="-228600" algn="l">
              <a:buClr>
                <a:schemeClr val="bg2"/>
              </a:buClr>
              <a:buChar char="–"/>
              <a:defRPr sz="2000">
                <a:solidFill>
                  <a:schemeClr val="bg2"/>
                </a:solidFill>
                <a:latin typeface="Tahoma" pitchFamily="34" charset="0"/>
              </a:defRPr>
            </a:lvl4pPr>
            <a:lvl5pPr marL="2057400" indent="-228600" algn="l">
              <a:buClr>
                <a:schemeClr val="bg2"/>
              </a:buClr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 typeface="Monotype Sorts" pitchFamily="2" charset="2"/>
              <a:buNone/>
            </a:pPr>
            <a:r>
              <a:rPr lang="en-US" altLang="en-US" sz="3600" i="0" dirty="0" smtClean="0">
                <a:solidFill>
                  <a:srgbClr val="000000"/>
                </a:solidFill>
                <a:latin typeface="Calibri" pitchFamily="34" charset="0"/>
                <a:sym typeface="Symbol" pitchFamily="18" charset="2"/>
              </a:rPr>
              <a:t>Time to rethink open data?</a:t>
            </a:r>
            <a:endParaRPr lang="en-US" altLang="en-US" sz="3600" i="0" dirty="0">
              <a:solidFill>
                <a:srgbClr val="000000"/>
              </a:solidFill>
              <a:latin typeface="Calibri" pitchFamily="34" charset="0"/>
              <a:sym typeface="Symbol" pitchFamily="18" charset="2"/>
            </a:endParaRPr>
          </a:p>
        </p:txBody>
      </p:sp>
      <p:sp>
        <p:nvSpPr>
          <p:cNvPr id="2" name="AutoShape 2" descr="Image result for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sp>
        <p:nvSpPr>
          <p:cNvPr id="3" name="AutoShape 4" descr="Image result for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204029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ChangeArrowheads="1"/>
          </p:cNvSpPr>
          <p:nvPr/>
        </p:nvSpPr>
        <p:spPr bwMode="auto">
          <a:xfrm>
            <a:off x="466725" y="1124744"/>
            <a:ext cx="8137723" cy="2757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marL="457200" indent="-457200" algn="l">
              <a:buClr>
                <a:schemeClr val="bg2"/>
              </a:buClr>
              <a:buChar char="•"/>
              <a:defRPr sz="3200">
                <a:solidFill>
                  <a:schemeClr val="bg2"/>
                </a:solidFill>
                <a:latin typeface="Tahoma" pitchFamily="34" charset="0"/>
              </a:defRPr>
            </a:lvl1pPr>
            <a:lvl2pPr marL="914400" indent="-457200" algn="l">
              <a:buClr>
                <a:schemeClr val="bg2"/>
              </a:buClr>
              <a:buChar char="–"/>
              <a:defRPr sz="2800">
                <a:solidFill>
                  <a:schemeClr val="bg2"/>
                </a:solidFill>
                <a:latin typeface="Tahoma" pitchFamily="34" charset="0"/>
              </a:defRPr>
            </a:lvl2pPr>
            <a:lvl3pPr marL="1143000" indent="-228600" algn="l">
              <a:buClr>
                <a:schemeClr val="bg2"/>
              </a:buClr>
              <a:buChar char="n"/>
              <a:defRPr sz="2400">
                <a:solidFill>
                  <a:schemeClr val="bg2"/>
                </a:solidFill>
                <a:latin typeface="Tahoma" pitchFamily="34" charset="0"/>
              </a:defRPr>
            </a:lvl3pPr>
            <a:lvl4pPr marL="1600200" indent="-228600" algn="l">
              <a:buClr>
                <a:schemeClr val="bg2"/>
              </a:buClr>
              <a:buChar char="–"/>
              <a:defRPr sz="2000">
                <a:solidFill>
                  <a:schemeClr val="bg2"/>
                </a:solidFill>
                <a:latin typeface="Tahoma" pitchFamily="34" charset="0"/>
              </a:defRPr>
            </a:lvl4pPr>
            <a:lvl5pPr marL="2057400" indent="-228600" algn="l">
              <a:buClr>
                <a:schemeClr val="bg2"/>
              </a:buClr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9pPr>
          </a:lstStyle>
          <a:p>
            <a:pPr>
              <a:lnSpc>
                <a:spcPts val="3700"/>
              </a:lnSpc>
              <a:buSzTx/>
              <a:buAutoNum type="arabicPeriod"/>
            </a:pPr>
            <a:r>
              <a:rPr lang="fr-BE" altLang="en-US" sz="2400" i="0" dirty="0" smtClean="0">
                <a:latin typeface="Arial" charset="0"/>
              </a:rPr>
              <a:t>Are people </a:t>
            </a:r>
            <a:r>
              <a:rPr lang="fr-BE" altLang="en-US" sz="2400" i="0" dirty="0" err="1" smtClean="0">
                <a:latin typeface="Arial" charset="0"/>
              </a:rPr>
              <a:t>ready</a:t>
            </a:r>
            <a:r>
              <a:rPr lang="fr-BE" altLang="en-US" sz="2400" i="0" dirty="0" smtClean="0">
                <a:latin typeface="Arial" charset="0"/>
              </a:rPr>
              <a:t> to </a:t>
            </a:r>
            <a:r>
              <a:rPr lang="fr-BE" altLang="en-US" sz="2400" i="0" dirty="0" err="1" smtClean="0">
                <a:latin typeface="Arial" charset="0"/>
              </a:rPr>
              <a:t>share</a:t>
            </a:r>
            <a:r>
              <a:rPr lang="fr-BE" altLang="en-US" sz="2400" i="0" dirty="0" smtClean="0">
                <a:latin typeface="Arial" charset="0"/>
              </a:rPr>
              <a:t> </a:t>
            </a:r>
            <a:r>
              <a:rPr lang="fr-BE" altLang="en-US" sz="2400" i="0" dirty="0" err="1" smtClean="0">
                <a:latin typeface="Arial" charset="0"/>
              </a:rPr>
              <a:t>personal</a:t>
            </a:r>
            <a:r>
              <a:rPr lang="fr-BE" altLang="en-US" sz="2400" i="0" dirty="0" smtClean="0">
                <a:latin typeface="Arial" charset="0"/>
              </a:rPr>
              <a:t> data?</a:t>
            </a:r>
          </a:p>
          <a:p>
            <a:pPr>
              <a:lnSpc>
                <a:spcPts val="3700"/>
              </a:lnSpc>
              <a:buSzTx/>
              <a:buAutoNum type="arabicPeriod"/>
            </a:pPr>
            <a:r>
              <a:rPr lang="fr-BE" altLang="en-US" sz="2400" i="0" dirty="0" smtClean="0">
                <a:latin typeface="Arial" charset="0"/>
              </a:rPr>
              <a:t>Are </a:t>
            </a:r>
            <a:r>
              <a:rPr lang="fr-BE" altLang="en-US" sz="2400" i="0" dirty="0" err="1" smtClean="0">
                <a:latin typeface="Arial" charset="0"/>
              </a:rPr>
              <a:t>personal</a:t>
            </a:r>
            <a:r>
              <a:rPr lang="fr-BE" altLang="en-US" sz="2400" i="0" dirty="0" smtClean="0">
                <a:latin typeface="Arial" charset="0"/>
              </a:rPr>
              <a:t> data </a:t>
            </a:r>
            <a:r>
              <a:rPr lang="fr-BE" altLang="en-US" sz="2400" i="0" dirty="0" err="1" smtClean="0">
                <a:latin typeface="Arial" charset="0"/>
              </a:rPr>
              <a:t>secure</a:t>
            </a:r>
            <a:r>
              <a:rPr lang="fr-BE" altLang="en-US" sz="2400" i="0" dirty="0" smtClean="0">
                <a:latin typeface="Arial" charset="0"/>
              </a:rPr>
              <a:t>? </a:t>
            </a:r>
          </a:p>
          <a:p>
            <a:pPr>
              <a:lnSpc>
                <a:spcPts val="3700"/>
              </a:lnSpc>
              <a:buSzTx/>
              <a:buAutoNum type="arabicPeriod"/>
            </a:pPr>
            <a:r>
              <a:rPr lang="fr-BE" altLang="en-US" sz="2400" i="0" dirty="0" err="1" smtClean="0">
                <a:latin typeface="Arial" charset="0"/>
              </a:rPr>
              <a:t>Should</a:t>
            </a:r>
            <a:r>
              <a:rPr lang="fr-BE" altLang="en-US" sz="2400" i="0" dirty="0" smtClean="0">
                <a:latin typeface="Arial" charset="0"/>
              </a:rPr>
              <a:t> </a:t>
            </a:r>
            <a:r>
              <a:rPr lang="fr-BE" altLang="en-US" sz="2400" i="0" dirty="0" err="1" smtClean="0">
                <a:latin typeface="Arial" charset="0"/>
              </a:rPr>
              <a:t>personal</a:t>
            </a:r>
            <a:r>
              <a:rPr lang="fr-BE" altLang="en-US" sz="2400" i="0" dirty="0" smtClean="0">
                <a:latin typeface="Arial" charset="0"/>
              </a:rPr>
              <a:t> data use </a:t>
            </a:r>
            <a:r>
              <a:rPr lang="fr-BE" altLang="en-US" sz="2400" i="0" dirty="0" err="1" smtClean="0">
                <a:latin typeface="Arial" charset="0"/>
              </a:rPr>
              <a:t>be</a:t>
            </a:r>
            <a:r>
              <a:rPr lang="fr-BE" altLang="en-US" sz="2400" i="0" dirty="0" smtClean="0">
                <a:latin typeface="Arial" charset="0"/>
              </a:rPr>
              <a:t> </a:t>
            </a:r>
            <a:r>
              <a:rPr lang="fr-BE" altLang="en-US" sz="2400" i="0" dirty="0" err="1" smtClean="0">
                <a:latin typeface="Arial" charset="0"/>
              </a:rPr>
              <a:t>controlled</a:t>
            </a:r>
            <a:r>
              <a:rPr lang="fr-BE" altLang="en-US" sz="2400" i="0" dirty="0" smtClean="0">
                <a:latin typeface="Arial" charset="0"/>
              </a:rPr>
              <a:t>? </a:t>
            </a:r>
          </a:p>
          <a:p>
            <a:pPr>
              <a:lnSpc>
                <a:spcPts val="3700"/>
              </a:lnSpc>
              <a:buSzTx/>
              <a:buAutoNum type="arabicPeriod"/>
            </a:pPr>
            <a:endParaRPr lang="fr-BE" altLang="en-US" sz="2400" i="0" dirty="0" smtClean="0">
              <a:latin typeface="Arial" charset="0"/>
            </a:endParaRPr>
          </a:p>
          <a:p>
            <a:pPr marL="0" indent="0">
              <a:lnSpc>
                <a:spcPts val="3700"/>
              </a:lnSpc>
              <a:buSzTx/>
              <a:buNone/>
            </a:pPr>
            <a:endParaRPr lang="fr-BE" altLang="en-US" sz="2400" i="0" dirty="0" smtClean="0">
              <a:latin typeface="Arial" charset="0"/>
            </a:endParaRPr>
          </a:p>
        </p:txBody>
      </p:sp>
      <p:sp>
        <p:nvSpPr>
          <p:cNvPr id="17411" name="Rectangle 4"/>
          <p:cNvSpPr txBox="1">
            <a:spLocks noChangeArrowheads="1"/>
          </p:cNvSpPr>
          <p:nvPr/>
        </p:nvSpPr>
        <p:spPr bwMode="auto">
          <a:xfrm>
            <a:off x="468313" y="-187325"/>
            <a:ext cx="821055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>
            <a:lvl1pPr algn="l">
              <a:buClr>
                <a:schemeClr val="bg2"/>
              </a:buClr>
              <a:buChar char="•"/>
              <a:defRPr sz="3200">
                <a:solidFill>
                  <a:schemeClr val="bg2"/>
                </a:solidFill>
                <a:latin typeface="Tahoma" pitchFamily="34" charset="0"/>
              </a:defRPr>
            </a:lvl1pPr>
            <a:lvl2pPr marL="742950" indent="-285750" algn="l">
              <a:buClr>
                <a:schemeClr val="bg2"/>
              </a:buClr>
              <a:buChar char="–"/>
              <a:defRPr sz="2800">
                <a:solidFill>
                  <a:schemeClr val="bg2"/>
                </a:solidFill>
                <a:latin typeface="Tahoma" pitchFamily="34" charset="0"/>
              </a:defRPr>
            </a:lvl2pPr>
            <a:lvl3pPr marL="1143000" indent="-228600" algn="l">
              <a:buClr>
                <a:schemeClr val="bg2"/>
              </a:buClr>
              <a:buChar char="n"/>
              <a:defRPr sz="2400">
                <a:solidFill>
                  <a:schemeClr val="bg2"/>
                </a:solidFill>
                <a:latin typeface="Tahoma" pitchFamily="34" charset="0"/>
              </a:defRPr>
            </a:lvl3pPr>
            <a:lvl4pPr marL="1600200" indent="-228600" algn="l">
              <a:buClr>
                <a:schemeClr val="bg2"/>
              </a:buClr>
              <a:buChar char="–"/>
              <a:defRPr sz="2000">
                <a:solidFill>
                  <a:schemeClr val="bg2"/>
                </a:solidFill>
                <a:latin typeface="Tahoma" pitchFamily="34" charset="0"/>
              </a:defRPr>
            </a:lvl4pPr>
            <a:lvl5pPr marL="2057400" indent="-228600" algn="l">
              <a:buClr>
                <a:schemeClr val="bg2"/>
              </a:buClr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 typeface="Monotype Sorts" pitchFamily="2" charset="2"/>
              <a:buNone/>
            </a:pPr>
            <a:r>
              <a:rPr lang="en-US" altLang="en-US" sz="3600" i="0" dirty="0" smtClean="0">
                <a:solidFill>
                  <a:srgbClr val="000000"/>
                </a:solidFill>
                <a:latin typeface="Calibri" pitchFamily="34" charset="0"/>
                <a:sym typeface="Symbol" pitchFamily="18" charset="2"/>
              </a:rPr>
              <a:t>Time to rethink open data?</a:t>
            </a:r>
            <a:endParaRPr lang="en-US" altLang="en-US" sz="3600" i="0" dirty="0">
              <a:solidFill>
                <a:srgbClr val="000000"/>
              </a:solidFill>
              <a:latin typeface="Calibri" pitchFamily="34" charset="0"/>
              <a:sym typeface="Symbol" pitchFamily="18" charset="2"/>
            </a:endParaRPr>
          </a:p>
        </p:txBody>
      </p:sp>
      <p:sp>
        <p:nvSpPr>
          <p:cNvPr id="2" name="AutoShape 2" descr="Image result for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sp>
        <p:nvSpPr>
          <p:cNvPr id="3" name="AutoShape 4" descr="Image result for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pic>
        <p:nvPicPr>
          <p:cNvPr id="2050" name="Picture 2" descr="Image result for cambridge analytic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218284"/>
            <a:ext cx="4321571" cy="3235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9032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ChangeArrowheads="1"/>
          </p:cNvSpPr>
          <p:nvPr/>
        </p:nvSpPr>
        <p:spPr bwMode="auto">
          <a:xfrm>
            <a:off x="466725" y="1124744"/>
            <a:ext cx="8137723" cy="3306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marL="457200" indent="-457200" algn="l">
              <a:buClr>
                <a:schemeClr val="bg2"/>
              </a:buClr>
              <a:buChar char="•"/>
              <a:defRPr sz="3200">
                <a:solidFill>
                  <a:schemeClr val="bg2"/>
                </a:solidFill>
                <a:latin typeface="Tahoma" pitchFamily="34" charset="0"/>
              </a:defRPr>
            </a:lvl1pPr>
            <a:lvl2pPr marL="914400" indent="-457200" algn="l">
              <a:buClr>
                <a:schemeClr val="bg2"/>
              </a:buClr>
              <a:buChar char="–"/>
              <a:defRPr sz="2800">
                <a:solidFill>
                  <a:schemeClr val="bg2"/>
                </a:solidFill>
                <a:latin typeface="Tahoma" pitchFamily="34" charset="0"/>
              </a:defRPr>
            </a:lvl2pPr>
            <a:lvl3pPr marL="1143000" indent="-228600" algn="l">
              <a:buClr>
                <a:schemeClr val="bg2"/>
              </a:buClr>
              <a:buChar char="n"/>
              <a:defRPr sz="2400">
                <a:solidFill>
                  <a:schemeClr val="bg2"/>
                </a:solidFill>
                <a:latin typeface="Tahoma" pitchFamily="34" charset="0"/>
              </a:defRPr>
            </a:lvl3pPr>
            <a:lvl4pPr marL="1600200" indent="-228600" algn="l">
              <a:buClr>
                <a:schemeClr val="bg2"/>
              </a:buClr>
              <a:buChar char="–"/>
              <a:defRPr sz="2000">
                <a:solidFill>
                  <a:schemeClr val="bg2"/>
                </a:solidFill>
                <a:latin typeface="Tahoma" pitchFamily="34" charset="0"/>
              </a:defRPr>
            </a:lvl4pPr>
            <a:lvl5pPr marL="2057400" indent="-228600" algn="l">
              <a:buClr>
                <a:schemeClr val="bg2"/>
              </a:buClr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9pPr>
          </a:lstStyle>
          <a:p>
            <a:pPr>
              <a:lnSpc>
                <a:spcPts val="3700"/>
              </a:lnSpc>
              <a:buSzTx/>
              <a:buAutoNum type="arabicPeriod"/>
            </a:pPr>
            <a:r>
              <a:rPr lang="fr-BE" altLang="en-US" sz="2400" i="0" dirty="0" smtClean="0">
                <a:latin typeface="Arial" charset="0"/>
              </a:rPr>
              <a:t>Are people </a:t>
            </a:r>
            <a:r>
              <a:rPr lang="fr-BE" altLang="en-US" sz="2400" i="0" dirty="0" err="1" smtClean="0">
                <a:latin typeface="Arial" charset="0"/>
              </a:rPr>
              <a:t>ready</a:t>
            </a:r>
            <a:r>
              <a:rPr lang="fr-BE" altLang="en-US" sz="2400" i="0" dirty="0" smtClean="0">
                <a:latin typeface="Arial" charset="0"/>
              </a:rPr>
              <a:t> to </a:t>
            </a:r>
            <a:r>
              <a:rPr lang="fr-BE" altLang="en-US" sz="2400" i="0" dirty="0" err="1" smtClean="0">
                <a:latin typeface="Arial" charset="0"/>
              </a:rPr>
              <a:t>share</a:t>
            </a:r>
            <a:r>
              <a:rPr lang="fr-BE" altLang="en-US" sz="2400" i="0" dirty="0" smtClean="0">
                <a:latin typeface="Arial" charset="0"/>
              </a:rPr>
              <a:t> </a:t>
            </a:r>
            <a:r>
              <a:rPr lang="fr-BE" altLang="en-US" sz="2400" i="0" dirty="0" err="1" smtClean="0">
                <a:latin typeface="Arial" charset="0"/>
              </a:rPr>
              <a:t>personal</a:t>
            </a:r>
            <a:r>
              <a:rPr lang="fr-BE" altLang="en-US" sz="2400" i="0" dirty="0" smtClean="0">
                <a:latin typeface="Arial" charset="0"/>
              </a:rPr>
              <a:t> data?</a:t>
            </a:r>
          </a:p>
          <a:p>
            <a:pPr>
              <a:lnSpc>
                <a:spcPts val="3700"/>
              </a:lnSpc>
              <a:buSzTx/>
              <a:buAutoNum type="arabicPeriod"/>
            </a:pPr>
            <a:r>
              <a:rPr lang="fr-BE" altLang="en-US" sz="2400" i="0" dirty="0" smtClean="0">
                <a:latin typeface="Arial" charset="0"/>
              </a:rPr>
              <a:t>Are </a:t>
            </a:r>
            <a:r>
              <a:rPr lang="fr-BE" altLang="en-US" sz="2400" i="0" dirty="0" err="1" smtClean="0">
                <a:latin typeface="Arial" charset="0"/>
              </a:rPr>
              <a:t>personal</a:t>
            </a:r>
            <a:r>
              <a:rPr lang="fr-BE" altLang="en-US" sz="2400" i="0" dirty="0" smtClean="0">
                <a:latin typeface="Arial" charset="0"/>
              </a:rPr>
              <a:t> data </a:t>
            </a:r>
            <a:r>
              <a:rPr lang="fr-BE" altLang="en-US" sz="2400" i="0" dirty="0" err="1" smtClean="0">
                <a:latin typeface="Arial" charset="0"/>
              </a:rPr>
              <a:t>secure</a:t>
            </a:r>
            <a:r>
              <a:rPr lang="fr-BE" altLang="en-US" sz="2400" i="0" dirty="0" smtClean="0">
                <a:latin typeface="Arial" charset="0"/>
              </a:rPr>
              <a:t>?</a:t>
            </a:r>
          </a:p>
          <a:p>
            <a:pPr>
              <a:lnSpc>
                <a:spcPts val="3700"/>
              </a:lnSpc>
              <a:buSzTx/>
              <a:buAutoNum type="arabicPeriod"/>
            </a:pPr>
            <a:r>
              <a:rPr lang="fr-BE" altLang="en-US" sz="2400" i="0" dirty="0" err="1" smtClean="0">
                <a:latin typeface="Arial" charset="0"/>
              </a:rPr>
              <a:t>Should</a:t>
            </a:r>
            <a:r>
              <a:rPr lang="fr-BE" altLang="en-US" sz="2400" i="0" dirty="0" smtClean="0">
                <a:latin typeface="Arial" charset="0"/>
              </a:rPr>
              <a:t> </a:t>
            </a:r>
            <a:r>
              <a:rPr lang="fr-BE" altLang="en-US" sz="2400" i="0" dirty="0" err="1" smtClean="0">
                <a:latin typeface="Arial" charset="0"/>
              </a:rPr>
              <a:t>personal</a:t>
            </a:r>
            <a:r>
              <a:rPr lang="fr-BE" altLang="en-US" sz="2400" i="0" dirty="0" smtClean="0">
                <a:latin typeface="Arial" charset="0"/>
              </a:rPr>
              <a:t> data use </a:t>
            </a:r>
            <a:r>
              <a:rPr lang="fr-BE" altLang="en-US" sz="2400" i="0" dirty="0" err="1" smtClean="0">
                <a:latin typeface="Arial" charset="0"/>
              </a:rPr>
              <a:t>be</a:t>
            </a:r>
            <a:r>
              <a:rPr lang="fr-BE" altLang="en-US" sz="2400" i="0" dirty="0" smtClean="0">
                <a:latin typeface="Arial" charset="0"/>
              </a:rPr>
              <a:t> </a:t>
            </a:r>
            <a:r>
              <a:rPr lang="fr-BE" altLang="en-US" sz="2400" i="0" dirty="0" err="1" smtClean="0">
                <a:latin typeface="Arial" charset="0"/>
              </a:rPr>
              <a:t>controlled</a:t>
            </a:r>
            <a:r>
              <a:rPr lang="fr-BE" altLang="en-US" sz="2400" i="0" dirty="0" smtClean="0">
                <a:latin typeface="Arial" charset="0"/>
              </a:rPr>
              <a:t>? </a:t>
            </a:r>
          </a:p>
          <a:p>
            <a:pPr>
              <a:lnSpc>
                <a:spcPts val="3700"/>
              </a:lnSpc>
              <a:buSzTx/>
              <a:buAutoNum type="arabicPeriod"/>
            </a:pPr>
            <a:r>
              <a:rPr lang="fr-BE" altLang="en-US" sz="2400" i="0" dirty="0" err="1" smtClean="0">
                <a:latin typeface="Arial" charset="0"/>
              </a:rPr>
              <a:t>Should</a:t>
            </a:r>
            <a:r>
              <a:rPr lang="fr-BE" altLang="en-US" sz="2400" i="0" dirty="0" smtClean="0">
                <a:latin typeface="Arial" charset="0"/>
              </a:rPr>
              <a:t> data </a:t>
            </a:r>
            <a:r>
              <a:rPr lang="fr-BE" altLang="en-US" sz="2400" i="0" dirty="0" err="1" smtClean="0">
                <a:latin typeface="Arial" charset="0"/>
              </a:rPr>
              <a:t>be</a:t>
            </a:r>
            <a:r>
              <a:rPr lang="fr-BE" altLang="en-US" sz="2400" i="0" dirty="0" smtClean="0">
                <a:latin typeface="Arial" charset="0"/>
              </a:rPr>
              <a:t> </a:t>
            </a:r>
            <a:r>
              <a:rPr lang="fr-BE" altLang="en-US" sz="2400" i="0" dirty="0" err="1" smtClean="0">
                <a:latin typeface="Arial" charset="0"/>
              </a:rPr>
              <a:t>anonymised</a:t>
            </a:r>
            <a:r>
              <a:rPr lang="fr-BE" altLang="en-US" sz="2400" i="0" dirty="0" smtClean="0">
                <a:latin typeface="Arial" charset="0"/>
              </a:rPr>
              <a:t>? </a:t>
            </a:r>
          </a:p>
          <a:p>
            <a:pPr>
              <a:lnSpc>
                <a:spcPts val="3700"/>
              </a:lnSpc>
              <a:buSzTx/>
              <a:buAutoNum type="arabicPeriod"/>
            </a:pPr>
            <a:endParaRPr lang="fr-BE" altLang="en-US" sz="2400" i="0" dirty="0" smtClean="0">
              <a:latin typeface="Arial" charset="0"/>
            </a:endParaRPr>
          </a:p>
          <a:p>
            <a:pPr marL="0" indent="0">
              <a:lnSpc>
                <a:spcPts val="3700"/>
              </a:lnSpc>
              <a:buSzTx/>
              <a:buNone/>
            </a:pPr>
            <a:endParaRPr lang="fr-BE" altLang="en-US" sz="2400" i="0" dirty="0" smtClean="0">
              <a:latin typeface="Arial" charset="0"/>
            </a:endParaRPr>
          </a:p>
        </p:txBody>
      </p:sp>
      <p:sp>
        <p:nvSpPr>
          <p:cNvPr id="17411" name="Rectangle 4"/>
          <p:cNvSpPr txBox="1">
            <a:spLocks noChangeArrowheads="1"/>
          </p:cNvSpPr>
          <p:nvPr/>
        </p:nvSpPr>
        <p:spPr bwMode="auto">
          <a:xfrm>
            <a:off x="468313" y="-187325"/>
            <a:ext cx="821055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>
            <a:lvl1pPr algn="l">
              <a:buClr>
                <a:schemeClr val="bg2"/>
              </a:buClr>
              <a:buChar char="•"/>
              <a:defRPr sz="3200">
                <a:solidFill>
                  <a:schemeClr val="bg2"/>
                </a:solidFill>
                <a:latin typeface="Tahoma" pitchFamily="34" charset="0"/>
              </a:defRPr>
            </a:lvl1pPr>
            <a:lvl2pPr marL="742950" indent="-285750" algn="l">
              <a:buClr>
                <a:schemeClr val="bg2"/>
              </a:buClr>
              <a:buChar char="–"/>
              <a:defRPr sz="2800">
                <a:solidFill>
                  <a:schemeClr val="bg2"/>
                </a:solidFill>
                <a:latin typeface="Tahoma" pitchFamily="34" charset="0"/>
              </a:defRPr>
            </a:lvl2pPr>
            <a:lvl3pPr marL="1143000" indent="-228600" algn="l">
              <a:buClr>
                <a:schemeClr val="bg2"/>
              </a:buClr>
              <a:buChar char="n"/>
              <a:defRPr sz="2400">
                <a:solidFill>
                  <a:schemeClr val="bg2"/>
                </a:solidFill>
                <a:latin typeface="Tahoma" pitchFamily="34" charset="0"/>
              </a:defRPr>
            </a:lvl3pPr>
            <a:lvl4pPr marL="1600200" indent="-228600" algn="l">
              <a:buClr>
                <a:schemeClr val="bg2"/>
              </a:buClr>
              <a:buChar char="–"/>
              <a:defRPr sz="2000">
                <a:solidFill>
                  <a:schemeClr val="bg2"/>
                </a:solidFill>
                <a:latin typeface="Tahoma" pitchFamily="34" charset="0"/>
              </a:defRPr>
            </a:lvl4pPr>
            <a:lvl5pPr marL="2057400" indent="-228600" algn="l">
              <a:buClr>
                <a:schemeClr val="bg2"/>
              </a:buClr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 typeface="Monotype Sorts" pitchFamily="2" charset="2"/>
              <a:buNone/>
            </a:pPr>
            <a:r>
              <a:rPr lang="en-US" altLang="en-US" sz="3600" i="0" dirty="0" smtClean="0">
                <a:solidFill>
                  <a:srgbClr val="000000"/>
                </a:solidFill>
                <a:latin typeface="Calibri" pitchFamily="34" charset="0"/>
                <a:sym typeface="Symbol" pitchFamily="18" charset="2"/>
              </a:rPr>
              <a:t>Time to rethink open data?</a:t>
            </a:r>
            <a:endParaRPr lang="en-US" altLang="en-US" sz="3600" i="0" dirty="0">
              <a:solidFill>
                <a:srgbClr val="000000"/>
              </a:solidFill>
              <a:latin typeface="Calibri" pitchFamily="34" charset="0"/>
              <a:sym typeface="Symbol" pitchFamily="18" charset="2"/>
            </a:endParaRPr>
          </a:p>
        </p:txBody>
      </p:sp>
      <p:sp>
        <p:nvSpPr>
          <p:cNvPr id="2" name="AutoShape 2" descr="Image result for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sp>
        <p:nvSpPr>
          <p:cNvPr id="3" name="AutoShape 4" descr="Image result for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6568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4"/>
          <p:cNvSpPr txBox="1">
            <a:spLocks noChangeArrowheads="1"/>
          </p:cNvSpPr>
          <p:nvPr/>
        </p:nvSpPr>
        <p:spPr bwMode="auto">
          <a:xfrm>
            <a:off x="468313" y="-187325"/>
            <a:ext cx="821055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ctr"/>
          <a:lstStyle>
            <a:lvl1pPr algn="l">
              <a:buClr>
                <a:schemeClr val="bg2"/>
              </a:buClr>
              <a:buChar char="•"/>
              <a:defRPr sz="3200">
                <a:solidFill>
                  <a:schemeClr val="bg2"/>
                </a:solidFill>
                <a:latin typeface="Tahoma" pitchFamily="34" charset="0"/>
              </a:defRPr>
            </a:lvl1pPr>
            <a:lvl2pPr marL="742950" indent="-285750" algn="l">
              <a:buClr>
                <a:schemeClr val="bg2"/>
              </a:buClr>
              <a:buChar char="–"/>
              <a:defRPr sz="2800">
                <a:solidFill>
                  <a:schemeClr val="bg2"/>
                </a:solidFill>
                <a:latin typeface="Tahoma" pitchFamily="34" charset="0"/>
              </a:defRPr>
            </a:lvl2pPr>
            <a:lvl3pPr marL="1143000" indent="-228600" algn="l">
              <a:buClr>
                <a:schemeClr val="bg2"/>
              </a:buClr>
              <a:buChar char="n"/>
              <a:defRPr sz="2400">
                <a:solidFill>
                  <a:schemeClr val="bg2"/>
                </a:solidFill>
                <a:latin typeface="Tahoma" pitchFamily="34" charset="0"/>
              </a:defRPr>
            </a:lvl3pPr>
            <a:lvl4pPr marL="1600200" indent="-228600" algn="l">
              <a:buClr>
                <a:schemeClr val="bg2"/>
              </a:buClr>
              <a:buChar char="–"/>
              <a:defRPr sz="2000">
                <a:solidFill>
                  <a:schemeClr val="bg2"/>
                </a:solidFill>
                <a:latin typeface="Tahoma" pitchFamily="34" charset="0"/>
              </a:defRPr>
            </a:lvl4pPr>
            <a:lvl5pPr marL="2057400" indent="-228600" algn="l">
              <a:buClr>
                <a:schemeClr val="bg2"/>
              </a:buClr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ClrTx/>
              <a:buSzTx/>
              <a:buFont typeface="Monotype Sorts" pitchFamily="2" charset="2"/>
              <a:buNone/>
            </a:pPr>
            <a:r>
              <a:rPr lang="en-US" altLang="en-US" sz="3600" i="0" dirty="0" smtClean="0">
                <a:solidFill>
                  <a:srgbClr val="000000"/>
                </a:solidFill>
                <a:latin typeface="Calibri" pitchFamily="34" charset="0"/>
                <a:sym typeface="Symbol" pitchFamily="18" charset="2"/>
              </a:rPr>
              <a:t>Time to rethink open data?</a:t>
            </a:r>
            <a:endParaRPr lang="en-US" altLang="en-US" sz="3600" i="0" dirty="0">
              <a:solidFill>
                <a:srgbClr val="000000"/>
              </a:solidFill>
              <a:latin typeface="Calibri" pitchFamily="34" charset="0"/>
              <a:sym typeface="Symbol" pitchFamily="18" charset="2"/>
            </a:endParaRPr>
          </a:p>
        </p:txBody>
      </p:sp>
      <p:sp>
        <p:nvSpPr>
          <p:cNvPr id="2" name="AutoShape 2" descr="Image result for faceboo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sp>
        <p:nvSpPr>
          <p:cNvPr id="3" name="AutoShape 4" descr="Image result for facebook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E"/>
          </a:p>
        </p:txBody>
      </p:sp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3138" y="2729724"/>
            <a:ext cx="3181350" cy="409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6725" y="1124744"/>
            <a:ext cx="8137723" cy="3306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488" tIns="44450" rIns="90488" bIns="44450">
            <a:spAutoFit/>
          </a:bodyPr>
          <a:lstStyle>
            <a:lvl1pPr marL="457200" indent="-457200" algn="l">
              <a:buClr>
                <a:schemeClr val="bg2"/>
              </a:buClr>
              <a:buChar char="•"/>
              <a:defRPr sz="3200">
                <a:solidFill>
                  <a:schemeClr val="bg2"/>
                </a:solidFill>
                <a:latin typeface="Tahoma" pitchFamily="34" charset="0"/>
              </a:defRPr>
            </a:lvl1pPr>
            <a:lvl2pPr marL="914400" indent="-457200" algn="l">
              <a:buClr>
                <a:schemeClr val="bg2"/>
              </a:buClr>
              <a:buChar char="–"/>
              <a:defRPr sz="2800">
                <a:solidFill>
                  <a:schemeClr val="bg2"/>
                </a:solidFill>
                <a:latin typeface="Tahoma" pitchFamily="34" charset="0"/>
              </a:defRPr>
            </a:lvl2pPr>
            <a:lvl3pPr marL="1143000" indent="-228600" algn="l">
              <a:buClr>
                <a:schemeClr val="bg2"/>
              </a:buClr>
              <a:buChar char="n"/>
              <a:defRPr sz="2400">
                <a:solidFill>
                  <a:schemeClr val="bg2"/>
                </a:solidFill>
                <a:latin typeface="Tahoma" pitchFamily="34" charset="0"/>
              </a:defRPr>
            </a:lvl3pPr>
            <a:lvl4pPr marL="1600200" indent="-228600" algn="l">
              <a:buClr>
                <a:schemeClr val="bg2"/>
              </a:buClr>
              <a:buChar char="–"/>
              <a:defRPr sz="2000">
                <a:solidFill>
                  <a:schemeClr val="bg2"/>
                </a:solidFill>
                <a:latin typeface="Tahoma" pitchFamily="34" charset="0"/>
              </a:defRPr>
            </a:lvl4pPr>
            <a:lvl5pPr marL="2057400" indent="-228600" algn="l">
              <a:buClr>
                <a:schemeClr val="bg2"/>
              </a:buClr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Monotype Sorts" pitchFamily="2" charset="2"/>
              <a:buChar char="n"/>
              <a:defRPr sz="2000">
                <a:solidFill>
                  <a:schemeClr val="bg2"/>
                </a:solidFill>
                <a:latin typeface="Tahoma" pitchFamily="34" charset="0"/>
              </a:defRPr>
            </a:lvl9pPr>
          </a:lstStyle>
          <a:p>
            <a:pPr>
              <a:lnSpc>
                <a:spcPts val="3700"/>
              </a:lnSpc>
              <a:buSzTx/>
              <a:buAutoNum type="arabicPeriod"/>
            </a:pPr>
            <a:r>
              <a:rPr lang="fr-BE" altLang="en-US" sz="2400" i="0" dirty="0" smtClean="0">
                <a:latin typeface="Arial" charset="0"/>
              </a:rPr>
              <a:t>Are people </a:t>
            </a:r>
            <a:r>
              <a:rPr lang="fr-BE" altLang="en-US" sz="2400" i="0" dirty="0" err="1" smtClean="0">
                <a:latin typeface="Arial" charset="0"/>
              </a:rPr>
              <a:t>ready</a:t>
            </a:r>
            <a:r>
              <a:rPr lang="fr-BE" altLang="en-US" sz="2400" i="0" dirty="0" smtClean="0">
                <a:latin typeface="Arial" charset="0"/>
              </a:rPr>
              <a:t> to </a:t>
            </a:r>
            <a:r>
              <a:rPr lang="fr-BE" altLang="en-US" sz="2400" i="0" dirty="0" err="1" smtClean="0">
                <a:latin typeface="Arial" charset="0"/>
              </a:rPr>
              <a:t>share</a:t>
            </a:r>
            <a:r>
              <a:rPr lang="fr-BE" altLang="en-US" sz="2400" i="0" dirty="0" smtClean="0">
                <a:latin typeface="Arial" charset="0"/>
              </a:rPr>
              <a:t> </a:t>
            </a:r>
            <a:r>
              <a:rPr lang="fr-BE" altLang="en-US" sz="2400" i="0" dirty="0" err="1" smtClean="0">
                <a:latin typeface="Arial" charset="0"/>
              </a:rPr>
              <a:t>personal</a:t>
            </a:r>
            <a:r>
              <a:rPr lang="fr-BE" altLang="en-US" sz="2400" i="0" dirty="0" smtClean="0">
                <a:latin typeface="Arial" charset="0"/>
              </a:rPr>
              <a:t> data?</a:t>
            </a:r>
          </a:p>
          <a:p>
            <a:pPr>
              <a:lnSpc>
                <a:spcPts val="3700"/>
              </a:lnSpc>
              <a:buSzTx/>
              <a:buAutoNum type="arabicPeriod"/>
            </a:pPr>
            <a:r>
              <a:rPr lang="fr-BE" altLang="en-US" sz="2400" i="0" dirty="0" smtClean="0">
                <a:latin typeface="Arial" charset="0"/>
              </a:rPr>
              <a:t>Are </a:t>
            </a:r>
            <a:r>
              <a:rPr lang="fr-BE" altLang="en-US" sz="2400" i="0" dirty="0" err="1" smtClean="0">
                <a:latin typeface="Arial" charset="0"/>
              </a:rPr>
              <a:t>personal</a:t>
            </a:r>
            <a:r>
              <a:rPr lang="fr-BE" altLang="en-US" sz="2400" i="0" dirty="0" smtClean="0">
                <a:latin typeface="Arial" charset="0"/>
              </a:rPr>
              <a:t> data </a:t>
            </a:r>
            <a:r>
              <a:rPr lang="fr-BE" altLang="en-US" sz="2400" i="0" dirty="0" err="1" smtClean="0">
                <a:latin typeface="Arial" charset="0"/>
              </a:rPr>
              <a:t>secure</a:t>
            </a:r>
            <a:r>
              <a:rPr lang="fr-BE" altLang="en-US" sz="2400" i="0" dirty="0" smtClean="0">
                <a:latin typeface="Arial" charset="0"/>
              </a:rPr>
              <a:t>?</a:t>
            </a:r>
          </a:p>
          <a:p>
            <a:pPr>
              <a:lnSpc>
                <a:spcPts val="3700"/>
              </a:lnSpc>
              <a:buSzTx/>
              <a:buAutoNum type="arabicPeriod"/>
            </a:pPr>
            <a:r>
              <a:rPr lang="fr-BE" altLang="en-US" sz="2400" i="0" dirty="0" err="1" smtClean="0">
                <a:latin typeface="Arial" charset="0"/>
              </a:rPr>
              <a:t>Should</a:t>
            </a:r>
            <a:r>
              <a:rPr lang="fr-BE" altLang="en-US" sz="2400" i="0" dirty="0" smtClean="0">
                <a:latin typeface="Arial" charset="0"/>
              </a:rPr>
              <a:t> </a:t>
            </a:r>
            <a:r>
              <a:rPr lang="fr-BE" altLang="en-US" sz="2400" i="0" dirty="0" err="1" smtClean="0">
                <a:latin typeface="Arial" charset="0"/>
              </a:rPr>
              <a:t>personal</a:t>
            </a:r>
            <a:r>
              <a:rPr lang="fr-BE" altLang="en-US" sz="2400" i="0" dirty="0" smtClean="0">
                <a:latin typeface="Arial" charset="0"/>
              </a:rPr>
              <a:t> data use </a:t>
            </a:r>
            <a:r>
              <a:rPr lang="fr-BE" altLang="en-US" sz="2400" i="0" dirty="0" err="1" smtClean="0">
                <a:latin typeface="Arial" charset="0"/>
              </a:rPr>
              <a:t>be</a:t>
            </a:r>
            <a:r>
              <a:rPr lang="fr-BE" altLang="en-US" sz="2400" i="0" dirty="0" smtClean="0">
                <a:latin typeface="Arial" charset="0"/>
              </a:rPr>
              <a:t> </a:t>
            </a:r>
            <a:r>
              <a:rPr lang="fr-BE" altLang="en-US" sz="2400" i="0" dirty="0" err="1" smtClean="0">
                <a:latin typeface="Arial" charset="0"/>
              </a:rPr>
              <a:t>controlled</a:t>
            </a:r>
            <a:r>
              <a:rPr lang="fr-BE" altLang="en-US" sz="2400" i="0" dirty="0" smtClean="0">
                <a:latin typeface="Arial" charset="0"/>
              </a:rPr>
              <a:t>? </a:t>
            </a:r>
          </a:p>
          <a:p>
            <a:pPr>
              <a:lnSpc>
                <a:spcPts val="3700"/>
              </a:lnSpc>
              <a:buSzTx/>
              <a:buAutoNum type="arabicPeriod"/>
            </a:pPr>
            <a:r>
              <a:rPr lang="fr-BE" altLang="en-US" sz="2400" i="0" dirty="0" err="1" smtClean="0">
                <a:latin typeface="Arial" charset="0"/>
              </a:rPr>
              <a:t>Should</a:t>
            </a:r>
            <a:r>
              <a:rPr lang="fr-BE" altLang="en-US" sz="2400" i="0" dirty="0" smtClean="0">
                <a:latin typeface="Arial" charset="0"/>
              </a:rPr>
              <a:t> data </a:t>
            </a:r>
            <a:r>
              <a:rPr lang="fr-BE" altLang="en-US" sz="2400" i="0" dirty="0" err="1" smtClean="0">
                <a:latin typeface="Arial" charset="0"/>
              </a:rPr>
              <a:t>be</a:t>
            </a:r>
            <a:r>
              <a:rPr lang="fr-BE" altLang="en-US" sz="2400" i="0" dirty="0" smtClean="0">
                <a:latin typeface="Arial" charset="0"/>
              </a:rPr>
              <a:t> </a:t>
            </a:r>
            <a:r>
              <a:rPr lang="fr-BE" altLang="en-US" sz="2400" i="0" dirty="0" err="1" smtClean="0">
                <a:latin typeface="Arial" charset="0"/>
              </a:rPr>
              <a:t>anonymised</a:t>
            </a:r>
            <a:r>
              <a:rPr lang="fr-BE" altLang="en-US" sz="2400" i="0" dirty="0" smtClean="0">
                <a:latin typeface="Arial" charset="0"/>
              </a:rPr>
              <a:t>? </a:t>
            </a:r>
          </a:p>
          <a:p>
            <a:pPr>
              <a:lnSpc>
                <a:spcPts val="3700"/>
              </a:lnSpc>
              <a:buSzTx/>
              <a:buAutoNum type="arabicPeriod"/>
            </a:pPr>
            <a:endParaRPr lang="fr-BE" altLang="en-US" sz="2400" i="0" dirty="0" smtClean="0">
              <a:latin typeface="Arial" charset="0"/>
            </a:endParaRPr>
          </a:p>
          <a:p>
            <a:pPr marL="0" indent="0">
              <a:lnSpc>
                <a:spcPts val="3700"/>
              </a:lnSpc>
              <a:buSzTx/>
              <a:buNone/>
            </a:pPr>
            <a:endParaRPr lang="fr-BE" altLang="en-US" sz="2400" i="0" dirty="0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849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Whrlpool">
  <a:themeElements>
    <a:clrScheme name="Whrlpool 1">
      <a:dk1>
        <a:srgbClr val="000066"/>
      </a:dk1>
      <a:lt1>
        <a:srgbClr val="CCECFF"/>
      </a:lt1>
      <a:dk2>
        <a:srgbClr val="0000CC"/>
      </a:dk2>
      <a:lt2>
        <a:srgbClr val="CCFFFF"/>
      </a:lt2>
      <a:accent1>
        <a:srgbClr val="CC99FF"/>
      </a:accent1>
      <a:accent2>
        <a:srgbClr val="9999FF"/>
      </a:accent2>
      <a:accent3>
        <a:srgbClr val="AAAAE2"/>
      </a:accent3>
      <a:accent4>
        <a:srgbClr val="AEC9DA"/>
      </a:accent4>
      <a:accent5>
        <a:srgbClr val="E2CAFF"/>
      </a:accent5>
      <a:accent6>
        <a:srgbClr val="8A8AE7"/>
      </a:accent6>
      <a:hlink>
        <a:srgbClr val="99CCFF"/>
      </a:hlink>
      <a:folHlink>
        <a:srgbClr val="0066FF"/>
      </a:folHlink>
    </a:clrScheme>
    <a:fontScheme name="Whrlpool">
      <a:majorFont>
        <a:latin typeface="Arial Unicode MS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r" defTabSz="914400" rtl="0" eaLnBrk="0" fontAlgn="base" latinLnBrk="0" hangingPunct="0">
          <a:lnSpc>
            <a:spcPct val="150000"/>
          </a:lnSpc>
          <a:spcBef>
            <a:spcPct val="20000"/>
          </a:spcBef>
          <a:spcAft>
            <a:spcPct val="0"/>
          </a:spcAft>
          <a:buClr>
            <a:srgbClr val="CC3300"/>
          </a:buClr>
          <a:buSzPct val="75000"/>
          <a:buFont typeface="Monotype Sorts" pitchFamily="2" charset="2"/>
          <a:buChar char="l"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rgbClr val="CC33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Unicode MS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r" defTabSz="914400" rtl="0" eaLnBrk="0" fontAlgn="base" latinLnBrk="0" hangingPunct="0">
          <a:lnSpc>
            <a:spcPct val="150000"/>
          </a:lnSpc>
          <a:spcBef>
            <a:spcPct val="20000"/>
          </a:spcBef>
          <a:spcAft>
            <a:spcPct val="0"/>
          </a:spcAft>
          <a:buClr>
            <a:srgbClr val="CC3300"/>
          </a:buClr>
          <a:buSzPct val="75000"/>
          <a:buFont typeface="Monotype Sorts" pitchFamily="2" charset="2"/>
          <a:buChar char="l"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rgbClr val="CC33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Unicode MS" pitchFamily="34" charset="-128"/>
          </a:defRPr>
        </a:defPPr>
      </a:lstStyle>
    </a:lnDef>
  </a:objectDefaults>
  <a:extraClrSchemeLst>
    <a:extraClrScheme>
      <a:clrScheme name="Whrlpool 1">
        <a:dk1>
          <a:srgbClr val="000066"/>
        </a:dk1>
        <a:lt1>
          <a:srgbClr val="CCECFF"/>
        </a:lt1>
        <a:dk2>
          <a:srgbClr val="0000CC"/>
        </a:dk2>
        <a:lt2>
          <a:srgbClr val="CCFFFF"/>
        </a:lt2>
        <a:accent1>
          <a:srgbClr val="CC99FF"/>
        </a:accent1>
        <a:accent2>
          <a:srgbClr val="9999FF"/>
        </a:accent2>
        <a:accent3>
          <a:srgbClr val="AAAAE2"/>
        </a:accent3>
        <a:accent4>
          <a:srgbClr val="AEC9DA"/>
        </a:accent4>
        <a:accent5>
          <a:srgbClr val="E2CAFF"/>
        </a:accent5>
        <a:accent6>
          <a:srgbClr val="8A8AE7"/>
        </a:accent6>
        <a:hlink>
          <a:srgbClr val="99CCFF"/>
        </a:hlink>
        <a:folHlink>
          <a:srgbClr val="00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hrlpool 2">
        <a:dk1>
          <a:srgbClr val="000066"/>
        </a:dk1>
        <a:lt1>
          <a:srgbClr val="CCECFF"/>
        </a:lt1>
        <a:dk2>
          <a:srgbClr val="6699FF"/>
        </a:dk2>
        <a:lt2>
          <a:srgbClr val="CCFFFF"/>
        </a:lt2>
        <a:accent1>
          <a:srgbClr val="CC99FF"/>
        </a:accent1>
        <a:accent2>
          <a:srgbClr val="9999FF"/>
        </a:accent2>
        <a:accent3>
          <a:srgbClr val="B8CAFF"/>
        </a:accent3>
        <a:accent4>
          <a:srgbClr val="AEC9DA"/>
        </a:accent4>
        <a:accent5>
          <a:srgbClr val="E2CAFF"/>
        </a:accent5>
        <a:accent6>
          <a:srgbClr val="8A8AE7"/>
        </a:accent6>
        <a:hlink>
          <a:srgbClr val="99CCFF"/>
        </a:hlink>
        <a:folHlink>
          <a:srgbClr val="00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hrlpool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83064009</TotalTime>
  <Words>896</Words>
  <Application>Microsoft Office PowerPoint</Application>
  <PresentationFormat>On-screen Show (4:3)</PresentationFormat>
  <Paragraphs>137</Paragraphs>
  <Slides>25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6</vt:i4>
      </vt:variant>
      <vt:variant>
        <vt:lpstr>Slide Titles</vt:lpstr>
      </vt:variant>
      <vt:variant>
        <vt:i4>25</vt:i4>
      </vt:variant>
    </vt:vector>
  </HeadingPairs>
  <TitlesOfParts>
    <vt:vector size="31" baseType="lpstr">
      <vt:lpstr>1_Whrlpool</vt:lpstr>
      <vt:lpstr>Office Theme</vt:lpstr>
      <vt:lpstr>1_Office Theme</vt:lpstr>
      <vt:lpstr>2_Office Theme</vt:lpstr>
      <vt:lpstr>3_Office Theme</vt:lpstr>
      <vt:lpstr>4_Office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Cumulative access requests for trial and observational study data</vt:lpstr>
      <vt:lpstr>Primary Reason for Access Request  (should have years 2007-2017 on X axis)</vt:lpstr>
      <vt:lpstr>Publications (872)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Course notes</dc:title>
  <dc:creator>Marc Buyse</dc:creator>
  <cp:lastModifiedBy>Marc Buyse</cp:lastModifiedBy>
  <cp:revision>302</cp:revision>
  <cp:lastPrinted>1997-06-11T15:47:44Z</cp:lastPrinted>
  <dcterms:created xsi:type="dcterms:W3CDTF">1996-09-25T14:35:38Z</dcterms:created>
  <dcterms:modified xsi:type="dcterms:W3CDTF">2018-05-21T16:35:18Z</dcterms:modified>
</cp:coreProperties>
</file>